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25"/>
  </p:notesMasterIdLst>
  <p:sldIdLst>
    <p:sldId id="256" r:id="rId2"/>
    <p:sldId id="287" r:id="rId3"/>
    <p:sldId id="258" r:id="rId4"/>
    <p:sldId id="259" r:id="rId5"/>
    <p:sldId id="260" r:id="rId6"/>
    <p:sldId id="261" r:id="rId7"/>
    <p:sldId id="285" r:id="rId8"/>
    <p:sldId id="284" r:id="rId9"/>
    <p:sldId id="262" r:id="rId10"/>
    <p:sldId id="286" r:id="rId11"/>
    <p:sldId id="279" r:id="rId12"/>
    <p:sldId id="297" r:id="rId13"/>
    <p:sldId id="295" r:id="rId14"/>
    <p:sldId id="293" r:id="rId15"/>
    <p:sldId id="266" r:id="rId16"/>
    <p:sldId id="296" r:id="rId17"/>
    <p:sldId id="282" r:id="rId18"/>
    <p:sldId id="274" r:id="rId19"/>
    <p:sldId id="288" r:id="rId20"/>
    <p:sldId id="289" r:id="rId21"/>
    <p:sldId id="290" r:id="rId22"/>
    <p:sldId id="291"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8600"/>
    <a:srgbClr val="5FB161"/>
    <a:srgbClr val="C1CCBE"/>
    <a:srgbClr val="CCCCCC"/>
    <a:srgbClr val="B4D8A8"/>
    <a:srgbClr val="CFE2F3"/>
    <a:srgbClr val="C8C8C8"/>
    <a:srgbClr val="797979"/>
    <a:srgbClr val="D6DCE5"/>
    <a:srgbClr val="2AA1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058" autoAdjust="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C998F-3CD9-47B0-82B1-A5A937AC599C}"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88F6-D36B-4F03-BE86-EF3DA9AA082D}" type="slidenum">
              <a:rPr lang="en-US" smtClean="0"/>
              <a:t>‹#›</a:t>
            </a:fld>
            <a:endParaRPr lang="en-US"/>
          </a:p>
        </p:txBody>
      </p:sp>
    </p:spTree>
    <p:extLst>
      <p:ext uri="{BB962C8B-B14F-4D97-AF65-F5344CB8AC3E}">
        <p14:creationId xmlns:p14="http://schemas.microsoft.com/office/powerpoint/2010/main" val="898695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Zhang Chen from SCC. Today I’m presenting on a project I’ve been working on recently. The title of my talk is Interaction level prediction with ego-centric lifelogs.</a:t>
            </a:r>
          </a:p>
        </p:txBody>
      </p:sp>
      <p:sp>
        <p:nvSpPr>
          <p:cNvPr id="4" name="Slide Number Placeholder 3"/>
          <p:cNvSpPr>
            <a:spLocks noGrp="1"/>
          </p:cNvSpPr>
          <p:nvPr>
            <p:ph type="sldNum" sz="quarter" idx="5"/>
          </p:nvPr>
        </p:nvSpPr>
        <p:spPr/>
        <p:txBody>
          <a:bodyPr/>
          <a:lstStyle/>
          <a:p>
            <a:fld id="{11A388F6-D36B-4F03-BE86-EF3DA9AA082D}" type="slidenum">
              <a:rPr lang="en-US" smtClean="0"/>
              <a:t>1</a:t>
            </a:fld>
            <a:endParaRPr lang="en-US"/>
          </a:p>
        </p:txBody>
      </p:sp>
    </p:spTree>
    <p:extLst>
      <p:ext uri="{BB962C8B-B14F-4D97-AF65-F5344CB8AC3E}">
        <p14:creationId xmlns:p14="http://schemas.microsoft.com/office/powerpoint/2010/main" val="2878450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examine the effectiveness of the reasons we collected. We trained a 1-layer linear classifier using reasons as input and interaction level as output. The model is trained with the data of 4 CWs and tested on 1 CW. The results are shown below</a:t>
            </a:r>
            <a:r>
              <a:rPr lang="zh-CN" altLang="en-US" dirty="0"/>
              <a:t>， </a:t>
            </a:r>
            <a:r>
              <a:rPr lang="en-US" altLang="zh-CN" dirty="0"/>
              <a:t>which are quite impressive given the simplicity of the model. This result inspires us to create a multi-modal fusion model that first detect these attributes then combines them dynamically for the final classification.</a:t>
            </a:r>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10</a:t>
            </a:fld>
            <a:endParaRPr lang="en-US"/>
          </a:p>
        </p:txBody>
      </p:sp>
    </p:spTree>
    <p:extLst>
      <p:ext uri="{BB962C8B-B14F-4D97-AF65-F5344CB8AC3E}">
        <p14:creationId xmlns:p14="http://schemas.microsoft.com/office/powerpoint/2010/main" val="718958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proposed model architecture. Given an episode of raw input frames, we first run it through a sequence detector to split into person sequences. Then our model splits into two branches. The first is sequence-level branch, we use pretrained CNN models to extract frame-wise features from the sequence. Here we have 3 modalities, which are emotion, conversation, and engagement level. These features are fed into an RNN-based classifier to detect attributes present in the sequence. Another branch is context or scene branch. We extract face, object and scene features with pretrained CNNs from the episode and compress them into a latent vector using LSTM autoencoder. This episode-level laten vector is then used to locate the neighbors in the database based on cosine similarity. From the neighborhood, one can tell that under certain scenarios, some attributes have higher significance (or more competent) in predicting the interaction level. And this difference is captured by dynamic weights (i.e. competence scores) generated by a competence classifier. The input to this competence classifier is the latent representation of each sequence in the neighborhood together with the attributes present in the sequence. It’s trained </a:t>
            </a:r>
            <a:r>
              <a:rPr lang="en-US" sz="1200" dirty="0"/>
              <a:t>with supervision from attributes present and reasons (attributes that are important) pairs, which is part of our annotation. Lastly, the competence score and detected attributes are fused through dot product and fed into linear classifier for final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11</a:t>
            </a:fld>
            <a:endParaRPr lang="en-US"/>
          </a:p>
        </p:txBody>
      </p:sp>
    </p:spTree>
    <p:extLst>
      <p:ext uri="{BB962C8B-B14F-4D97-AF65-F5344CB8AC3E}">
        <p14:creationId xmlns:p14="http://schemas.microsoft.com/office/powerpoint/2010/main" val="297556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proposed model architecture. Given an episode of raw input frames, we first run it through a sequence detector to split into person sequences. Then our model splits into two branches. The first is person branch, we use pretrained CNN models to extract person-</a:t>
            </a:r>
            <a:r>
              <a:rPr lang="en-US" dirty="0" err="1"/>
              <a:t>specif</a:t>
            </a:r>
            <a:r>
              <a:rPr lang="en-US" dirty="0"/>
              <a:t> frame-wise features from the sequence. Here we have 3 modalities, which are emotion, conversation, and engagement level. These features are fed into an RNN-based classifier to detect attributes present in the sequence. Another branch is context or scene branch. We extract face, object and scene features with pretrained CNNs from the episode and compress them into a latent vector using LSTM autoencoder. This episode-level laten vector is then used to locate the neighbors in the database based on cosine similarity. From the neighborhood, one can tell that under certain scenarios, some attributes have higher significance (or more competent) in predicting the interaction level. And this difference is captured by dynamic weights (i.e. competence scores) generated by a competence classifier. The input to this competence classifier is the latent representation of each sequence in the neighborhood together with the attributes present in the sequence. It’s trained </a:t>
            </a:r>
            <a:r>
              <a:rPr lang="en-US" sz="1200" dirty="0"/>
              <a:t>with supervision from attributes present and reasons (attributes that are important) pairs, which is part of our annotation. Lastly, the competence score and detected attributes are fused through dot product and fed into linear classifier for final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12</a:t>
            </a:fld>
            <a:endParaRPr lang="en-US"/>
          </a:p>
        </p:txBody>
      </p:sp>
    </p:spTree>
    <p:extLst>
      <p:ext uri="{BB962C8B-B14F-4D97-AF65-F5344CB8AC3E}">
        <p14:creationId xmlns:p14="http://schemas.microsoft.com/office/powerpoint/2010/main" val="26771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experiment with some model variants as ablation study. The first variant is quite straightforward. We removed the entire neighborhood branch and try to predict interaction level from attributes present with a fixed weight matrix. By doing so, we can examine the importance of context information and the idea of neighborhood.</a:t>
            </a:r>
          </a:p>
        </p:txBody>
      </p:sp>
      <p:sp>
        <p:nvSpPr>
          <p:cNvPr id="4" name="Slide Number Placeholder 3"/>
          <p:cNvSpPr>
            <a:spLocks noGrp="1"/>
          </p:cNvSpPr>
          <p:nvPr>
            <p:ph type="sldNum" sz="quarter" idx="5"/>
          </p:nvPr>
        </p:nvSpPr>
        <p:spPr/>
        <p:txBody>
          <a:bodyPr/>
          <a:lstStyle/>
          <a:p>
            <a:fld id="{11A388F6-D36B-4F03-BE86-EF3DA9AA082D}" type="slidenum">
              <a:rPr lang="en-US" smtClean="0"/>
              <a:t>14</a:t>
            </a:fld>
            <a:endParaRPr lang="en-US"/>
          </a:p>
        </p:txBody>
      </p:sp>
    </p:spTree>
    <p:extLst>
      <p:ext uri="{BB962C8B-B14F-4D97-AF65-F5344CB8AC3E}">
        <p14:creationId xmlns:p14="http://schemas.microsoft.com/office/powerpoint/2010/main" val="2981352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variant appear to be quite similar to the proposed model at first glance. But they are different in terms of base classifier as well as competence classifier. In the proposed model, we used the ground truth attribute and reason annotations to train the competence classifier. But here we want to try an unsupervised approach. Previously, the RNNs or base classifiers predict attributes present in the sequence. But here we assume each modality alone is competent enough to directly predict the interaction level. And instead of a single competence classifier to generate a weight matrix, now we have three competence classifiers, one for each modality.</a:t>
            </a:r>
          </a:p>
        </p:txBody>
      </p:sp>
      <p:sp>
        <p:nvSpPr>
          <p:cNvPr id="4" name="Slide Number Placeholder 3"/>
          <p:cNvSpPr>
            <a:spLocks noGrp="1"/>
          </p:cNvSpPr>
          <p:nvPr>
            <p:ph type="sldNum" sz="quarter" idx="5"/>
          </p:nvPr>
        </p:nvSpPr>
        <p:spPr/>
        <p:txBody>
          <a:bodyPr/>
          <a:lstStyle/>
          <a:p>
            <a:fld id="{11A388F6-D36B-4F03-BE86-EF3DA9AA082D}" type="slidenum">
              <a:rPr lang="en-US" smtClean="0"/>
              <a:t>15</a:t>
            </a:fld>
            <a:endParaRPr lang="en-US"/>
          </a:p>
        </p:txBody>
      </p:sp>
    </p:spTree>
    <p:extLst>
      <p:ext uri="{BB962C8B-B14F-4D97-AF65-F5344CB8AC3E}">
        <p14:creationId xmlns:p14="http://schemas.microsoft.com/office/powerpoint/2010/main" val="325453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Here’s a detailed explanation of how the competence classifier is trained and how the voting is done to get the final prediction. Firstly, given an episode, we’ll obtain the neighborhood using cosine similarity. From the neighborhood we’ll generate the input to competence classifier. This competence feature consists of two parts. The first part is the correctness of base classifier on the neighbors. It’s obtained by running base classifiers on neighbors. The second part is the confidence score of base classifiers on the target sequence. The competence vectors will be fed into competence classifiers to compute the competence scores. Only if the score is above 0.5, the branch will be considered as competent and we’ll use the predicted labels for voting. In the example here, emotion and engagement classifiers are both competent and predicting a high interaction level. Thus, the final score for high is 0.97+0.99 = 1.96, leading to a final prediction of high. Both this variant and the proposed model are scalable where we can add in other modalities if we find them significant. The advantage of the proposed model is it fully utilized the annotation while this variant doesn’t require extra data to train the competence classifier. We’ll run more experiments and compare their performance in the future. </a:t>
            </a:r>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16</a:t>
            </a:fld>
            <a:endParaRPr lang="en-US"/>
          </a:p>
        </p:txBody>
      </p:sp>
    </p:spTree>
    <p:extLst>
      <p:ext uri="{BB962C8B-B14F-4D97-AF65-F5344CB8AC3E}">
        <p14:creationId xmlns:p14="http://schemas.microsoft.com/office/powerpoint/2010/main" val="32527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face tracking pipeline we designed specially for our dataset. As mentioned earlier, we need to separate person sequences from episodes and generate bounding boxes. </a:t>
            </a:r>
            <a:r>
              <a:rPr lang="en-US" altLang="zh-CN" dirty="0"/>
              <a:t>To achieve this goal, we have </a:t>
            </a: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tried two methods: </a:t>
            </a:r>
            <a:r>
              <a:rPr lang="en-SG" sz="1200" dirty="0"/>
              <a:t>VGG face tracker and OpenCV-</a:t>
            </a:r>
            <a:r>
              <a:rPr lang="en-SG" sz="1200" dirty="0" err="1"/>
              <a:t>dlib</a:t>
            </a:r>
            <a:r>
              <a:rPr lang="en-SG" sz="1200" dirty="0"/>
              <a:t> Trackers. However, both methods are designed for high frame rate videos and failed on our dataset due to low frame rate. And to do is manually would be too laborious. Thus, we designed a very simple and intuitive but highly efficient pipeline using </a:t>
            </a:r>
            <a:r>
              <a:rPr lang="en-SG" sz="1200" dirty="0" err="1"/>
              <a:t>DeepFace</a:t>
            </a:r>
            <a:r>
              <a:rPr lang="en-SG" sz="1200" dirty="0"/>
              <a:t> </a:t>
            </a:r>
            <a:r>
              <a:rPr lang="en-US" altLang="zh-CN" sz="1200" dirty="0"/>
              <a:t>API.</a:t>
            </a: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First, given an episode of raw input frames, we feed them 1-by-1 into </a:t>
            </a:r>
            <a:r>
              <a:rPr lang="en-SG" sz="1400" dirty="0" err="1"/>
              <a:t>DeepFace</a:t>
            </a:r>
            <a:r>
              <a:rPr lang="en-SG" sz="1400" dirty="0"/>
              <a:t> Face detector to generate a list of bounding boxes for each face. Then for each bbox, we crop out the face region from raw frames and send it to </a:t>
            </a:r>
            <a:r>
              <a:rPr lang="en-SG" sz="1400" dirty="0" err="1"/>
              <a:t>DeepFace</a:t>
            </a:r>
            <a:r>
              <a:rPr lang="en-SG" sz="1400" dirty="0"/>
              <a:t> Similarity engine to assess similarity against a </a:t>
            </a:r>
            <a:r>
              <a:rPr lang="en-SG" sz="1400" dirty="0" err="1"/>
              <a:t>FaceDB</a:t>
            </a:r>
            <a:r>
              <a:rPr lang="en-SG" sz="1400" dirty="0"/>
              <a:t>. If the new face crop exists in the database, we’ll append it to the particular sequence. Otherwise, we’ll assign an ID to the new face and update the database with this new entry.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17</a:t>
            </a:fld>
            <a:endParaRPr lang="en-US"/>
          </a:p>
        </p:txBody>
      </p:sp>
    </p:spTree>
    <p:extLst>
      <p:ext uri="{BB962C8B-B14F-4D97-AF65-F5344CB8AC3E}">
        <p14:creationId xmlns:p14="http://schemas.microsoft.com/office/powerpoint/2010/main" val="2820435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 &gt; emo &gt; </a:t>
            </a:r>
            <a:r>
              <a:rPr lang="en-US" dirty="0" err="1"/>
              <a:t>eng</a:t>
            </a:r>
            <a:endParaRPr lang="en-US" dirty="0"/>
          </a:p>
          <a:p>
            <a:r>
              <a:rPr lang="en-US" dirty="0"/>
              <a:t>brief &gt; emo &gt; </a:t>
            </a:r>
            <a:r>
              <a:rPr lang="en-US" dirty="0" err="1"/>
              <a:t>eng</a:t>
            </a:r>
            <a:endParaRPr lang="en-US" dirty="0"/>
          </a:p>
          <a:p>
            <a:r>
              <a:rPr lang="en-US" dirty="0"/>
              <a:t>And social negatively affects the performance.</a:t>
            </a:r>
          </a:p>
        </p:txBody>
      </p:sp>
      <p:sp>
        <p:nvSpPr>
          <p:cNvPr id="4" name="Slide Number Placeholder 3"/>
          <p:cNvSpPr>
            <a:spLocks noGrp="1"/>
          </p:cNvSpPr>
          <p:nvPr>
            <p:ph type="sldNum" sz="quarter" idx="5"/>
          </p:nvPr>
        </p:nvSpPr>
        <p:spPr/>
        <p:txBody>
          <a:bodyPr/>
          <a:lstStyle/>
          <a:p>
            <a:fld id="{11A388F6-D36B-4F03-BE86-EF3DA9AA082D}" type="slidenum">
              <a:rPr lang="en-US" smtClean="0"/>
              <a:t>19</a:t>
            </a:fld>
            <a:endParaRPr lang="en-US"/>
          </a:p>
        </p:txBody>
      </p:sp>
    </p:spTree>
    <p:extLst>
      <p:ext uri="{BB962C8B-B14F-4D97-AF65-F5344CB8AC3E}">
        <p14:creationId xmlns:p14="http://schemas.microsoft.com/office/powerpoint/2010/main" val="359736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I’d love to introduce my group members. They are Vignesh, Thivya, Ying, Thomas, me and </a:t>
            </a:r>
            <a:r>
              <a:rPr lang="en-US" dirty="0" err="1"/>
              <a:t>Pramath</a:t>
            </a:r>
            <a:r>
              <a:rPr lang="en-US" dirty="0"/>
              <a:t>. I’d like to thank Vignesh and Thivya for their guidance, Ying Lai and Thomas for their hard work. And special thanks to </a:t>
            </a:r>
            <a:r>
              <a:rPr lang="en-US" dirty="0" err="1"/>
              <a:t>Pramath</a:t>
            </a:r>
            <a:r>
              <a:rPr lang="en-US" dirty="0"/>
              <a:t>. Although he hasn’t started his undergraduate study yet and is just doing internship here, he has done a great work in idea generation and experiments. He has also helped me a lot while I’m preparing the slides.</a:t>
            </a:r>
          </a:p>
        </p:txBody>
      </p:sp>
      <p:sp>
        <p:nvSpPr>
          <p:cNvPr id="4" name="Slide Number Placeholder 3"/>
          <p:cNvSpPr>
            <a:spLocks noGrp="1"/>
          </p:cNvSpPr>
          <p:nvPr>
            <p:ph type="sldNum" sz="quarter" idx="5"/>
          </p:nvPr>
        </p:nvSpPr>
        <p:spPr/>
        <p:txBody>
          <a:bodyPr/>
          <a:lstStyle/>
          <a:p>
            <a:fld id="{11A388F6-D36B-4F03-BE86-EF3DA9AA082D}" type="slidenum">
              <a:rPr lang="en-US" smtClean="0"/>
              <a:t>2</a:t>
            </a:fld>
            <a:endParaRPr lang="en-US"/>
          </a:p>
        </p:txBody>
      </p:sp>
    </p:spTree>
    <p:extLst>
      <p:ext uri="{BB962C8B-B14F-4D97-AF65-F5344CB8AC3E}">
        <p14:creationId xmlns:p14="http://schemas.microsoft.com/office/powerpoint/2010/main" val="410058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agenda for today is as follows: firstly I’ll share about some motivations and goals of our project and potential applications. Then I’ll introduce our R3 dataset and show some statistics of it. We have also finished a rigorous annotation exercise recently and I’d like to explain our annotation procedure. Next I’ll showcase our proposed model architecture and share some alternative models as ablation study.</a:t>
            </a:r>
          </a:p>
        </p:txBody>
      </p:sp>
      <p:sp>
        <p:nvSpPr>
          <p:cNvPr id="4" name="Slide Number Placeholder 3"/>
          <p:cNvSpPr>
            <a:spLocks noGrp="1"/>
          </p:cNvSpPr>
          <p:nvPr>
            <p:ph type="sldNum" sz="quarter" idx="5"/>
          </p:nvPr>
        </p:nvSpPr>
        <p:spPr/>
        <p:txBody>
          <a:bodyPr/>
          <a:lstStyle/>
          <a:p>
            <a:fld id="{11A388F6-D36B-4F03-BE86-EF3DA9AA082D}" type="slidenum">
              <a:rPr lang="en-US" smtClean="0"/>
              <a:t>3</a:t>
            </a:fld>
            <a:endParaRPr lang="en-US"/>
          </a:p>
        </p:txBody>
      </p:sp>
    </p:spTree>
    <p:extLst>
      <p:ext uri="{BB962C8B-B14F-4D97-AF65-F5344CB8AC3E}">
        <p14:creationId xmlns:p14="http://schemas.microsoft.com/office/powerpoint/2010/main" val="280442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team wants to use interaction level as a marker for psychiatric disorders. Hopefully, by monitoring daily activities of the elderly and track their changes in interaction levels, we can detect any unusual sudden changes. For example from H to N, meaning that the elderly might have forgotten the person. This can be used as an early sign of dementia.</a:t>
            </a:r>
          </a:p>
          <a:p>
            <a:r>
              <a:rPr lang="en-US" dirty="0"/>
              <a:t>Meanwhile, we hope our algorithm can function as an organized photo album for the elderly to check regularly and refresh their memories.</a:t>
            </a:r>
          </a:p>
        </p:txBody>
      </p:sp>
      <p:sp>
        <p:nvSpPr>
          <p:cNvPr id="4" name="Slide Number Placeholder 3"/>
          <p:cNvSpPr>
            <a:spLocks noGrp="1"/>
          </p:cNvSpPr>
          <p:nvPr>
            <p:ph type="sldNum" sz="quarter" idx="5"/>
          </p:nvPr>
        </p:nvSpPr>
        <p:spPr/>
        <p:txBody>
          <a:bodyPr/>
          <a:lstStyle/>
          <a:p>
            <a:fld id="{11A388F6-D36B-4F03-BE86-EF3DA9AA082D}" type="slidenum">
              <a:rPr lang="en-US" smtClean="0"/>
              <a:t>4</a:t>
            </a:fld>
            <a:endParaRPr lang="en-US"/>
          </a:p>
        </p:txBody>
      </p:sp>
    </p:spTree>
    <p:extLst>
      <p:ext uri="{BB962C8B-B14F-4D97-AF65-F5344CB8AC3E}">
        <p14:creationId xmlns:p14="http://schemas.microsoft.com/office/powerpoint/2010/main" val="174727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are working on is called R3 (Record, Retrieve and Replay) dataset. It was collected by Vignesh and his colleagues back in 2017 and contains 40+ </a:t>
            </a:r>
            <a:r>
              <a:rPr lang="en-US" dirty="0" err="1"/>
              <a:t>lifeloggers</a:t>
            </a:r>
            <a:r>
              <a:rPr lang="en-US" dirty="0"/>
              <a:t>’ data. It consists of photo streams captured at 2 fpm by an ego-centric camera at chest level while the camera wearer continues their daily activities. As can be seen from the examples on the right, the dataset captures a wide variety activities such as eating and meeting, as well as social scenes like transportation, library, casino, food court etc. Each CW also interacts with hundreds of people. All of these make the dataset very rich while challenging. </a:t>
            </a:r>
          </a:p>
        </p:txBody>
      </p:sp>
      <p:sp>
        <p:nvSpPr>
          <p:cNvPr id="4" name="Slide Number Placeholder 3"/>
          <p:cNvSpPr>
            <a:spLocks noGrp="1"/>
          </p:cNvSpPr>
          <p:nvPr>
            <p:ph type="sldNum" sz="quarter" idx="5"/>
          </p:nvPr>
        </p:nvSpPr>
        <p:spPr/>
        <p:txBody>
          <a:bodyPr/>
          <a:lstStyle/>
          <a:p>
            <a:fld id="{11A388F6-D36B-4F03-BE86-EF3DA9AA082D}" type="slidenum">
              <a:rPr lang="en-US" smtClean="0"/>
              <a:t>5</a:t>
            </a:fld>
            <a:endParaRPr lang="en-US"/>
          </a:p>
        </p:txBody>
      </p:sp>
    </p:spTree>
    <p:extLst>
      <p:ext uri="{BB962C8B-B14F-4D97-AF65-F5344CB8AC3E}">
        <p14:creationId xmlns:p14="http://schemas.microsoft.com/office/powerpoint/2010/main" val="193405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statistics of the annotated portion of our dataset. We completed the annotation for 6 camera wearers in total. And as we can see from the numbers, the length of sequence varies greatly, from the minimum of 1 frame to the maximum of 148. Meanwhile, the class distribution is also a bit skewed, so we did some oversampling while during data loading to take care of that. The frame rate is 2 fpm which is quite low. Thus, normal face tracking algorithms don’t work well with our dataset, so we designed an intuitive but effective pipeline for face tracking.</a:t>
            </a:r>
          </a:p>
        </p:txBody>
      </p:sp>
      <p:sp>
        <p:nvSpPr>
          <p:cNvPr id="4" name="Slide Number Placeholder 3"/>
          <p:cNvSpPr>
            <a:spLocks noGrp="1"/>
          </p:cNvSpPr>
          <p:nvPr>
            <p:ph type="sldNum" sz="quarter" idx="5"/>
          </p:nvPr>
        </p:nvSpPr>
        <p:spPr/>
        <p:txBody>
          <a:bodyPr/>
          <a:lstStyle/>
          <a:p>
            <a:fld id="{11A388F6-D36B-4F03-BE86-EF3DA9AA082D}" type="slidenum">
              <a:rPr lang="en-US" smtClean="0"/>
              <a:t>6</a:t>
            </a:fld>
            <a:endParaRPr lang="en-US"/>
          </a:p>
        </p:txBody>
      </p:sp>
    </p:spTree>
    <p:extLst>
      <p:ext uri="{BB962C8B-B14F-4D97-AF65-F5344CB8AC3E}">
        <p14:creationId xmlns:p14="http://schemas.microsoft.com/office/powerpoint/2010/main" val="175825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388F6-D36B-4F03-BE86-EF3DA9AA082D}" type="slidenum">
              <a:rPr lang="en-US" smtClean="0"/>
              <a:t>7</a:t>
            </a:fld>
            <a:endParaRPr lang="en-US"/>
          </a:p>
        </p:txBody>
      </p:sp>
    </p:spTree>
    <p:extLst>
      <p:ext uri="{BB962C8B-B14F-4D97-AF65-F5344CB8AC3E}">
        <p14:creationId xmlns:p14="http://schemas.microsoft.com/office/powerpoint/2010/main" val="168093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guarantee the standard of our annotation. The first step is to come up with a consistent set of definitions for interaction levels. Here are the definitions we used. For the sake of time, I won’t explain them in details.</a:t>
            </a:r>
          </a:p>
        </p:txBody>
      </p:sp>
      <p:sp>
        <p:nvSpPr>
          <p:cNvPr id="4" name="Slide Number Placeholder 3"/>
          <p:cNvSpPr>
            <a:spLocks noGrp="1"/>
          </p:cNvSpPr>
          <p:nvPr>
            <p:ph type="sldNum" sz="quarter" idx="5"/>
          </p:nvPr>
        </p:nvSpPr>
        <p:spPr/>
        <p:txBody>
          <a:bodyPr/>
          <a:lstStyle/>
          <a:p>
            <a:fld id="{11A388F6-D36B-4F03-BE86-EF3DA9AA082D}" type="slidenum">
              <a:rPr lang="en-US" smtClean="0"/>
              <a:t>8</a:t>
            </a:fld>
            <a:endParaRPr lang="en-US"/>
          </a:p>
        </p:txBody>
      </p:sp>
    </p:spTree>
    <p:extLst>
      <p:ext uri="{BB962C8B-B14F-4D97-AF65-F5344CB8AC3E}">
        <p14:creationId xmlns:p14="http://schemas.microsoft.com/office/powerpoint/2010/main" val="399819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VIA software. In the center we can see all the frames of a sequence. The annotator will look through the frames and select the interaction level, reasons to choose the label, and attributes present down here. After that, the annotator can navigate to the next person in the episode.</a:t>
            </a:r>
          </a:p>
        </p:txBody>
      </p:sp>
      <p:sp>
        <p:nvSpPr>
          <p:cNvPr id="4" name="Slide Number Placeholder 3"/>
          <p:cNvSpPr>
            <a:spLocks noGrp="1"/>
          </p:cNvSpPr>
          <p:nvPr>
            <p:ph type="sldNum" sz="quarter" idx="5"/>
          </p:nvPr>
        </p:nvSpPr>
        <p:spPr/>
        <p:txBody>
          <a:bodyPr/>
          <a:lstStyle/>
          <a:p>
            <a:fld id="{11A388F6-D36B-4F03-BE86-EF3DA9AA082D}" type="slidenum">
              <a:rPr lang="en-US" smtClean="0"/>
              <a:t>9</a:t>
            </a:fld>
            <a:endParaRPr lang="en-US"/>
          </a:p>
        </p:txBody>
      </p:sp>
    </p:spTree>
    <p:extLst>
      <p:ext uri="{BB962C8B-B14F-4D97-AF65-F5344CB8AC3E}">
        <p14:creationId xmlns:p14="http://schemas.microsoft.com/office/powerpoint/2010/main" val="3178971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CEF74-00D8-468E-8DC2-E164FFB2B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DB4A98-391B-448C-B895-C005EDB4B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D230BE-F3F6-4643-A060-15093343E0D0}"/>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FAE5B905-5652-4BF6-B458-A54D1D093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B45DA-9547-4BB0-8D53-2EEF06B77708}"/>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398783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4DAC-85BF-48E9-BD82-ABBA1D1EE6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90D09E-AE09-4EF2-AC41-D6187CE616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5D376-55FE-4F74-952A-89BBF191BD2F}"/>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1847D480-D922-43EA-9206-14C3DBDC5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8F7B4-A1E4-4FC0-893F-192DE69E595C}"/>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1991674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FC2F1-5FA9-4B09-AD0A-871DAB0D51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458A03-9853-4944-93CA-6CB9D9D692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D300E-177C-4437-8760-482EEC992A10}"/>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E8ECF5A5-E0FA-4492-ABD5-5ABDE9A67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081B80-4F91-4BD1-82CB-D215755B0CF5}"/>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261351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A25B-5173-455F-BAFB-0F3A343E58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02077C-2B21-45BA-B810-19D8C4A34A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C1853-278A-442C-B85A-F68B3D71FD9F}"/>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473A18FD-3DC4-42FC-9E1D-5E0A1ADA6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F8DA1-D409-43BC-BB51-EFD4DB1C3B83}"/>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136593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D879-104F-43B4-A78B-D4838836B3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10A7CA-F807-42DA-BB87-4B7B173F5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64510-870A-4009-A8C3-07C66762FA8A}"/>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B417A1B1-AC39-4327-AEB6-568CF7A90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22E69-60BF-49D9-BE4C-03F301BE0E37}"/>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1672943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DB3C-A907-4225-B999-FAA2B136E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4EDD6-12E9-438F-8AE0-61DA320B5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D06516-B16E-4FC9-8EA6-2BDA72A141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E0DA20-E5BD-4979-B66E-A9AAD46170C4}"/>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6" name="Footer Placeholder 5">
            <a:extLst>
              <a:ext uri="{FF2B5EF4-FFF2-40B4-BE49-F238E27FC236}">
                <a16:creationId xmlns:a16="http://schemas.microsoft.com/office/drawing/2014/main" id="{CBECBB2E-461A-48AB-9357-3B49A9F4A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810B8-9873-4414-9AD5-81804B00B3D5}"/>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142072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3079-7558-4B12-8C0E-5F3A3F1B56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F13859-8B38-45B6-B057-BD973A5AC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17B22C-CC9D-431F-85E8-E21669E436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DDA4CA-E79B-45D1-B34F-D0197271F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8BFC32-6B0F-4B4F-99D9-55B8ABF73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96AC43-B865-4D09-8AD8-E58CBD300238}"/>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8" name="Footer Placeholder 7">
            <a:extLst>
              <a:ext uri="{FF2B5EF4-FFF2-40B4-BE49-F238E27FC236}">
                <a16:creationId xmlns:a16="http://schemas.microsoft.com/office/drawing/2014/main" id="{C22D86BF-6AA2-402D-9465-236FC829F6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8D834-3A51-4EAE-8CE2-9E9CE5C4677E}"/>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302935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72F6-CEF7-42BC-8C86-B686C7AEED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1C3D63-437A-4BD3-9548-69480D5D9FAC}"/>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4" name="Footer Placeholder 3">
            <a:extLst>
              <a:ext uri="{FF2B5EF4-FFF2-40B4-BE49-F238E27FC236}">
                <a16:creationId xmlns:a16="http://schemas.microsoft.com/office/drawing/2014/main" id="{0058F08D-D03D-406D-BCEA-F89D44374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022CF-3698-4C44-9FCE-54BC70C42271}"/>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232617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B639DC-615D-443A-8F79-D2FAE0A29EAF}"/>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3" name="Footer Placeholder 2">
            <a:extLst>
              <a:ext uri="{FF2B5EF4-FFF2-40B4-BE49-F238E27FC236}">
                <a16:creationId xmlns:a16="http://schemas.microsoft.com/office/drawing/2014/main" id="{CFB6BCB9-796F-4B6F-99B8-B9B4EE554C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2F1CCA-7BDB-453C-89FF-EB501990F5D9}"/>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382799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2A1D-6C13-4DC5-B2F7-2AE7EE01AD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DE072C-6E23-4F93-BF1E-A507BDC2A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2D226-A27A-4456-BC5A-41BAE0F30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267C6-61A3-4048-A321-10C0BE9CE4A6}"/>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6" name="Footer Placeholder 5">
            <a:extLst>
              <a:ext uri="{FF2B5EF4-FFF2-40B4-BE49-F238E27FC236}">
                <a16:creationId xmlns:a16="http://schemas.microsoft.com/office/drawing/2014/main" id="{C20DA56D-4772-4316-A0E9-F3AD2B4B1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8A96A-8460-480A-B0A1-BCDE27F1CC2D}"/>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1371105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2995-5538-471F-8A8A-D0DF45B54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B71B18-F755-4CC6-AAB2-AAFE67707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C4B170-D462-411B-89E9-1A947B3F2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F55E62-ED62-4811-B69B-BB01D4B252E7}"/>
              </a:ext>
            </a:extLst>
          </p:cNvPr>
          <p:cNvSpPr>
            <a:spLocks noGrp="1"/>
          </p:cNvSpPr>
          <p:nvPr>
            <p:ph type="dt" sz="half" idx="10"/>
          </p:nvPr>
        </p:nvSpPr>
        <p:spPr/>
        <p:txBody>
          <a:bodyPr/>
          <a:lstStyle/>
          <a:p>
            <a:fld id="{C3B2B991-3C4A-4FEF-B3D1-8F926DB9601F}" type="datetimeFigureOut">
              <a:rPr lang="en-US" smtClean="0"/>
              <a:t>6/25/2021</a:t>
            </a:fld>
            <a:endParaRPr lang="en-US"/>
          </a:p>
        </p:txBody>
      </p:sp>
      <p:sp>
        <p:nvSpPr>
          <p:cNvPr id="6" name="Footer Placeholder 5">
            <a:extLst>
              <a:ext uri="{FF2B5EF4-FFF2-40B4-BE49-F238E27FC236}">
                <a16:creationId xmlns:a16="http://schemas.microsoft.com/office/drawing/2014/main" id="{C29013A2-626C-46F9-A3D4-88A3F0083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32D38-B6CA-45A9-B839-CEBA61506879}"/>
              </a:ext>
            </a:extLst>
          </p:cNvPr>
          <p:cNvSpPr>
            <a:spLocks noGrp="1"/>
          </p:cNvSpPr>
          <p:nvPr>
            <p:ph type="sldNum" sz="quarter" idx="12"/>
          </p:nvPr>
        </p:nvSpPr>
        <p:spPr/>
        <p:txBody>
          <a:bodyPr/>
          <a:lstStyle/>
          <a:p>
            <a:fld id="{63D64AA4-8E43-451C-A5E7-266B497EFF1E}" type="slidenum">
              <a:rPr lang="en-US" smtClean="0"/>
              <a:t>‹#›</a:t>
            </a:fld>
            <a:endParaRPr lang="en-US"/>
          </a:p>
        </p:txBody>
      </p:sp>
    </p:spTree>
    <p:extLst>
      <p:ext uri="{BB962C8B-B14F-4D97-AF65-F5344CB8AC3E}">
        <p14:creationId xmlns:p14="http://schemas.microsoft.com/office/powerpoint/2010/main" val="274501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7A8D-273A-4023-8B51-B57B6D1AAA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9A6B6-5CC5-4698-94EF-93C3FE997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8CC50-7829-4A46-A0B5-8784551E97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2B991-3C4A-4FEF-B3D1-8F926DB9601F}" type="datetimeFigureOut">
              <a:rPr lang="en-US" smtClean="0"/>
              <a:t>6/25/2021</a:t>
            </a:fld>
            <a:endParaRPr lang="en-US"/>
          </a:p>
        </p:txBody>
      </p:sp>
      <p:sp>
        <p:nvSpPr>
          <p:cNvPr id="5" name="Footer Placeholder 4">
            <a:extLst>
              <a:ext uri="{FF2B5EF4-FFF2-40B4-BE49-F238E27FC236}">
                <a16:creationId xmlns:a16="http://schemas.microsoft.com/office/drawing/2014/main" id="{321218A7-9814-4429-B53C-A25C66A71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1325B3-5797-4DD5-BF2C-CFBAB6D53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64AA4-8E43-451C-A5E7-266B497EFF1E}" type="slidenum">
              <a:rPr lang="en-US" smtClean="0"/>
              <a:t>‹#›</a:t>
            </a:fld>
            <a:endParaRPr lang="en-US"/>
          </a:p>
        </p:txBody>
      </p:sp>
    </p:spTree>
    <p:extLst>
      <p:ext uri="{BB962C8B-B14F-4D97-AF65-F5344CB8AC3E}">
        <p14:creationId xmlns:p14="http://schemas.microsoft.com/office/powerpoint/2010/main" val="413830911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6.png"/><Relationship Id="rId3" Type="http://schemas.openxmlformats.org/officeDocument/2006/relationships/image" Target="../media/image7.PNG"/><Relationship Id="rId21" Type="http://schemas.openxmlformats.org/officeDocument/2006/relationships/image" Target="../media/image21.png"/><Relationship Id="rId7" Type="http://schemas.openxmlformats.org/officeDocument/2006/relationships/image" Target="../media/image6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24" Type="http://schemas.openxmlformats.org/officeDocument/2006/relationships/image" Target="../media/image24.png"/><Relationship Id="rId5" Type="http://schemas.openxmlformats.org/officeDocument/2006/relationships/image" Target="../media/image9.png"/><Relationship Id="rId15" Type="http://schemas.openxmlformats.org/officeDocument/2006/relationships/image" Target="../media/image16.png"/><Relationship Id="rId23"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90.png"/><Relationship Id="rId4" Type="http://schemas.openxmlformats.org/officeDocument/2006/relationships/image" Target="../media/image8.png"/><Relationship Id="rId9" Type="http://schemas.openxmlformats.org/officeDocument/2006/relationships/image" Target="../media/image70.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6.png"/><Relationship Id="rId3" Type="http://schemas.openxmlformats.org/officeDocument/2006/relationships/image" Target="../media/image7.PNG"/><Relationship Id="rId21" Type="http://schemas.openxmlformats.org/officeDocument/2006/relationships/image" Target="../media/image21.png"/><Relationship Id="rId7" Type="http://schemas.openxmlformats.org/officeDocument/2006/relationships/image" Target="../media/image6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24" Type="http://schemas.openxmlformats.org/officeDocument/2006/relationships/image" Target="../media/image24.png"/><Relationship Id="rId5" Type="http://schemas.openxmlformats.org/officeDocument/2006/relationships/image" Target="../media/image29.png"/><Relationship Id="rId15" Type="http://schemas.openxmlformats.org/officeDocument/2006/relationships/image" Target="../media/image16.png"/><Relationship Id="rId23"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90.png"/><Relationship Id="rId4" Type="http://schemas.openxmlformats.org/officeDocument/2006/relationships/image" Target="../media/image28.png"/><Relationship Id="rId9" Type="http://schemas.openxmlformats.org/officeDocument/2006/relationships/image" Target="../media/image70.png"/><Relationship Id="rId14" Type="http://schemas.openxmlformats.org/officeDocument/2006/relationships/image" Target="../media/image30.png"/><Relationship Id="rId22" Type="http://schemas.openxmlformats.org/officeDocument/2006/relationships/image" Target="../media/image22.png"/><Relationship Id="rId2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7.png"/><Relationship Id="rId18" Type="http://schemas.openxmlformats.org/officeDocument/2006/relationships/image" Target="../media/image64.PNG"/><Relationship Id="rId26" Type="http://schemas.openxmlformats.org/officeDocument/2006/relationships/image" Target="../media/image580.png"/><Relationship Id="rId3" Type="http://schemas.openxmlformats.org/officeDocument/2006/relationships/image" Target="../media/image7.PNG"/><Relationship Id="rId21" Type="http://schemas.openxmlformats.org/officeDocument/2006/relationships/image" Target="../media/image39.png"/><Relationship Id="rId7" Type="http://schemas.openxmlformats.org/officeDocument/2006/relationships/image" Target="../media/image510.png"/><Relationship Id="rId12" Type="http://schemas.openxmlformats.org/officeDocument/2006/relationships/image" Target="../media/image53.png"/><Relationship Id="rId17" Type="http://schemas.openxmlformats.org/officeDocument/2006/relationships/image" Target="../media/image150.png"/><Relationship Id="rId25" Type="http://schemas.openxmlformats.org/officeDocument/2006/relationships/image" Target="../media/image240.png"/><Relationship Id="rId2" Type="http://schemas.openxmlformats.org/officeDocument/2006/relationships/notesSlide" Target="../notesSlides/notesSlide14.xml"/><Relationship Id="rId16" Type="http://schemas.openxmlformats.org/officeDocument/2006/relationships/image" Target="../media/image140.png"/><Relationship Id="rId20" Type="http://schemas.openxmlformats.org/officeDocument/2006/relationships/image" Target="../media/image180.pn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1.png"/><Relationship Id="rId32"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38.png"/><Relationship Id="rId23" Type="http://schemas.openxmlformats.org/officeDocument/2006/relationships/image" Target="../media/image220.png"/><Relationship Id="rId28" Type="http://schemas.openxmlformats.org/officeDocument/2006/relationships/image" Target="../media/image60.png"/><Relationship Id="rId10" Type="http://schemas.openxmlformats.org/officeDocument/2006/relationships/image" Target="../media/image51.png"/><Relationship Id="rId19" Type="http://schemas.openxmlformats.org/officeDocument/2006/relationships/image" Target="../media/image170.png"/><Relationship Id="rId31" Type="http://schemas.openxmlformats.org/officeDocument/2006/relationships/image" Target="../media/image63.png"/><Relationship Id="rId4" Type="http://schemas.openxmlformats.org/officeDocument/2006/relationships/image" Target="../media/image210.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40.png"/><Relationship Id="rId27" Type="http://schemas.openxmlformats.org/officeDocument/2006/relationships/image" Target="../media/image590.png"/><Relationship Id="rId30"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6.png"/><Relationship Id="rId18" Type="http://schemas.openxmlformats.org/officeDocument/2006/relationships/image" Target="../media/image66.png"/><Relationship Id="rId3" Type="http://schemas.openxmlformats.org/officeDocument/2006/relationships/hyperlink" Target="https://arxiv.org/abs/1902.10796" TargetMode="External"/><Relationship Id="rId7" Type="http://schemas.openxmlformats.org/officeDocument/2006/relationships/image" Target="../media/image45.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notesSlide" Target="../notesSlides/notesSlide15.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52.png"/><Relationship Id="rId5" Type="http://schemas.openxmlformats.org/officeDocument/2006/relationships/image" Target="../media/image7.PNG"/><Relationship Id="rId15" Type="http://schemas.openxmlformats.org/officeDocument/2006/relationships/image" Target="../media/image58.png"/><Relationship Id="rId10" Type="http://schemas.openxmlformats.org/officeDocument/2006/relationships/image" Target="../media/image48.png"/><Relationship Id="rId19"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research.fb.com/publications/deepface-closing-the-gap-to-human-level-performance-in-face-verification/" TargetMode="External"/><Relationship Id="rId5" Type="http://schemas.openxmlformats.org/officeDocument/2006/relationships/hyperlink" Target="https://docs.opencv.org/3.4/df/d6c/tutorial_js_face_detection_camera.html" TargetMode="External"/><Relationship Id="rId4" Type="http://schemas.openxmlformats.org/officeDocument/2006/relationships/hyperlink" Target="https://www.robots.ox.ac.uk/~vgg/software/face_track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mrElsersy/Emotions-Recognition" TargetMode="External"/><Relationship Id="rId7" Type="http://schemas.openxmlformats.org/officeDocument/2006/relationships/hyperlink" Target="https://towardsdatascience.com/transfer-learning-with-convolutional-neural-networks-in-pytorch-dd09190245ce" TargetMode="External"/><Relationship Id="rId2" Type="http://schemas.openxmlformats.org/officeDocument/2006/relationships/hyperlink" Target="https://github.com/oarriaga/face_classification" TargetMode="External"/><Relationship Id="rId1" Type="http://schemas.openxmlformats.org/officeDocument/2006/relationships/slideLayout" Target="../slideLayouts/slideLayout2.xml"/><Relationship Id="rId6" Type="http://schemas.openxmlformats.org/officeDocument/2006/relationships/hyperlink" Target="https://github.com/omidmnezami/Engagement-Recognition" TargetMode="External"/><Relationship Id="rId5" Type="http://schemas.openxmlformats.org/officeDocument/2006/relationships/hyperlink" Target="https://www.kaggle.com/c/challenges-in-representation-learning-facial-expression-recognition-challenge/code" TargetMode="External"/><Relationship Id="rId4" Type="http://schemas.openxmlformats.org/officeDocument/2006/relationships/hyperlink" Target="https://github.com/DenisRang/Combined-CNN-RNN-for-emotion-recogni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obots.ox.ac.uk/~vgg/software/vi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5922-1FF3-4144-AC04-687E2228284B}"/>
              </a:ext>
            </a:extLst>
          </p:cNvPr>
          <p:cNvSpPr>
            <a:spLocks noGrp="1"/>
          </p:cNvSpPr>
          <p:nvPr>
            <p:ph type="ctrTitle"/>
          </p:nvPr>
        </p:nvSpPr>
        <p:spPr/>
        <p:txBody>
          <a:bodyPr>
            <a:normAutofit/>
          </a:bodyPr>
          <a:lstStyle/>
          <a:p>
            <a:pPr algn="l"/>
            <a:r>
              <a:rPr lang="en-US" altLang="zh-CN" sz="4000" dirty="0"/>
              <a:t>Interaction Level Prediction with Ego-centric Lifelogs</a:t>
            </a:r>
            <a:endParaRPr lang="en-US" sz="4000" dirty="0"/>
          </a:p>
        </p:txBody>
      </p:sp>
      <p:sp>
        <p:nvSpPr>
          <p:cNvPr id="3" name="Subtitle 2">
            <a:extLst>
              <a:ext uri="{FF2B5EF4-FFF2-40B4-BE49-F238E27FC236}">
                <a16:creationId xmlns:a16="http://schemas.microsoft.com/office/drawing/2014/main" id="{DF6B997C-2127-4EDC-890A-A515C6D46C54}"/>
              </a:ext>
            </a:extLst>
          </p:cNvPr>
          <p:cNvSpPr>
            <a:spLocks noGrp="1"/>
          </p:cNvSpPr>
          <p:nvPr>
            <p:ph type="subTitle" idx="1"/>
          </p:nvPr>
        </p:nvSpPr>
        <p:spPr>
          <a:xfrm>
            <a:off x="1524000" y="4464885"/>
            <a:ext cx="9144000" cy="1655762"/>
          </a:xfrm>
        </p:spPr>
        <p:txBody>
          <a:bodyPr/>
          <a:lstStyle/>
          <a:p>
            <a:pPr algn="r"/>
            <a:r>
              <a:rPr lang="en-US" dirty="0"/>
              <a:t>25/06/2021</a:t>
            </a:r>
          </a:p>
          <a:p>
            <a:pPr algn="r"/>
            <a:r>
              <a:rPr lang="en-US" dirty="0"/>
              <a:t>Zhang Chen</a:t>
            </a:r>
          </a:p>
        </p:txBody>
      </p:sp>
    </p:spTree>
    <p:extLst>
      <p:ext uri="{BB962C8B-B14F-4D97-AF65-F5344CB8AC3E}">
        <p14:creationId xmlns:p14="http://schemas.microsoft.com/office/powerpoint/2010/main" val="236948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6AA7-07BD-4179-8C61-C078560721AF}"/>
              </a:ext>
            </a:extLst>
          </p:cNvPr>
          <p:cNvSpPr>
            <a:spLocks noGrp="1"/>
          </p:cNvSpPr>
          <p:nvPr>
            <p:ph type="title"/>
          </p:nvPr>
        </p:nvSpPr>
        <p:spPr/>
        <p:txBody>
          <a:bodyPr/>
          <a:lstStyle/>
          <a:p>
            <a:r>
              <a:rPr lang="en-US" dirty="0"/>
              <a:t>Effectiveness of Attributes/Reasons</a:t>
            </a:r>
          </a:p>
        </p:txBody>
      </p:sp>
      <p:sp>
        <p:nvSpPr>
          <p:cNvPr id="3" name="Content Placeholder 2">
            <a:extLst>
              <a:ext uri="{FF2B5EF4-FFF2-40B4-BE49-F238E27FC236}">
                <a16:creationId xmlns:a16="http://schemas.microsoft.com/office/drawing/2014/main" id="{B6F6BF25-2F70-4548-A00F-B9067D7FF111}"/>
              </a:ext>
            </a:extLst>
          </p:cNvPr>
          <p:cNvSpPr>
            <a:spLocks noGrp="1"/>
          </p:cNvSpPr>
          <p:nvPr>
            <p:ph idx="1"/>
          </p:nvPr>
        </p:nvSpPr>
        <p:spPr>
          <a:xfrm>
            <a:off x="838200" y="1690688"/>
            <a:ext cx="10515600" cy="4351338"/>
          </a:xfrm>
        </p:spPr>
        <p:txBody>
          <a:bodyPr>
            <a:normAutofit/>
          </a:bodyPr>
          <a:lstStyle/>
          <a:p>
            <a:r>
              <a:rPr lang="en-US" sz="2400" dirty="0"/>
              <a:t>To show that the reasons collected are predictive. An 1-layer linear classifier is trained with reasons as input features and the interaction level as output. </a:t>
            </a:r>
          </a:p>
          <a:p>
            <a:r>
              <a:rPr lang="en-US" sz="2400" dirty="0"/>
              <a:t>The model is trained with data of 4 CWs and tested on 1 CW. The results are impressive given the simplicity of the model.</a:t>
            </a:r>
          </a:p>
          <a:p>
            <a:r>
              <a:rPr lang="en-US" sz="2400" dirty="0"/>
              <a:t>This inspires us to create a model that first detects these attributes then combines them dynamically for interaction level classification.</a:t>
            </a:r>
          </a:p>
        </p:txBody>
      </p:sp>
      <p:graphicFrame>
        <p:nvGraphicFramePr>
          <p:cNvPr id="6" name="Table 4">
            <a:extLst>
              <a:ext uri="{FF2B5EF4-FFF2-40B4-BE49-F238E27FC236}">
                <a16:creationId xmlns:a16="http://schemas.microsoft.com/office/drawing/2014/main" id="{E5F5EBBA-BBE7-4F79-8C5B-36E0B67B4E7B}"/>
              </a:ext>
            </a:extLst>
          </p:cNvPr>
          <p:cNvGraphicFramePr>
            <a:graphicFrameLocks noGrp="1"/>
          </p:cNvGraphicFramePr>
          <p:nvPr>
            <p:extLst>
              <p:ext uri="{D42A27DB-BD31-4B8C-83A1-F6EECF244321}">
                <p14:modId xmlns:p14="http://schemas.microsoft.com/office/powerpoint/2010/main" val="615210871"/>
              </p:ext>
            </p:extLst>
          </p:nvPr>
        </p:nvGraphicFramePr>
        <p:xfrm>
          <a:off x="137490" y="4096204"/>
          <a:ext cx="11917020" cy="2377440"/>
        </p:xfrm>
        <a:graphic>
          <a:graphicData uri="http://schemas.openxmlformats.org/drawingml/2006/table">
            <a:tbl>
              <a:tblPr firstRow="1" bandRow="1">
                <a:tableStyleId>{5C22544A-7EE6-4342-B048-85BDC9FD1C3A}</a:tableStyleId>
              </a:tblPr>
              <a:tblGrid>
                <a:gridCol w="616227">
                  <a:extLst>
                    <a:ext uri="{9D8B030D-6E8A-4147-A177-3AD203B41FA5}">
                      <a16:colId xmlns:a16="http://schemas.microsoft.com/office/drawing/2014/main" val="2311653807"/>
                    </a:ext>
                  </a:extLst>
                </a:gridCol>
                <a:gridCol w="1033677">
                  <a:extLst>
                    <a:ext uri="{9D8B030D-6E8A-4147-A177-3AD203B41FA5}">
                      <a16:colId xmlns:a16="http://schemas.microsoft.com/office/drawing/2014/main" val="2368241244"/>
                    </a:ext>
                  </a:extLst>
                </a:gridCol>
                <a:gridCol w="2156783">
                  <a:extLst>
                    <a:ext uri="{9D8B030D-6E8A-4147-A177-3AD203B41FA5}">
                      <a16:colId xmlns:a16="http://schemas.microsoft.com/office/drawing/2014/main" val="1040382246"/>
                    </a:ext>
                  </a:extLst>
                </a:gridCol>
                <a:gridCol w="1083366">
                  <a:extLst>
                    <a:ext uri="{9D8B030D-6E8A-4147-A177-3AD203B41FA5}">
                      <a16:colId xmlns:a16="http://schemas.microsoft.com/office/drawing/2014/main" val="1453845661"/>
                    </a:ext>
                  </a:extLst>
                </a:gridCol>
                <a:gridCol w="2405269">
                  <a:extLst>
                    <a:ext uri="{9D8B030D-6E8A-4147-A177-3AD203B41FA5}">
                      <a16:colId xmlns:a16="http://schemas.microsoft.com/office/drawing/2014/main" val="3877817319"/>
                    </a:ext>
                  </a:extLst>
                </a:gridCol>
                <a:gridCol w="824561">
                  <a:extLst>
                    <a:ext uri="{9D8B030D-6E8A-4147-A177-3AD203B41FA5}">
                      <a16:colId xmlns:a16="http://schemas.microsoft.com/office/drawing/2014/main" val="25184105"/>
                    </a:ext>
                  </a:extLst>
                </a:gridCol>
                <a:gridCol w="2407681">
                  <a:extLst>
                    <a:ext uri="{9D8B030D-6E8A-4147-A177-3AD203B41FA5}">
                      <a16:colId xmlns:a16="http://schemas.microsoft.com/office/drawing/2014/main" val="3769436424"/>
                    </a:ext>
                  </a:extLst>
                </a:gridCol>
                <a:gridCol w="1389456">
                  <a:extLst>
                    <a:ext uri="{9D8B030D-6E8A-4147-A177-3AD203B41FA5}">
                      <a16:colId xmlns:a16="http://schemas.microsoft.com/office/drawing/2014/main" val="2470513211"/>
                    </a:ext>
                  </a:extLst>
                </a:gridCol>
              </a:tblGrid>
              <a:tr h="128522">
                <a:tc>
                  <a:txBody>
                    <a:bodyPr/>
                    <a:lstStyle/>
                    <a:p>
                      <a:pPr algn="ctr"/>
                      <a:endParaRPr lang="en-SG" dirty="0"/>
                    </a:p>
                  </a:txBody>
                  <a:tcPr/>
                </a:tc>
                <a:tc>
                  <a:txBody>
                    <a:bodyPr/>
                    <a:lstStyle/>
                    <a:p>
                      <a:pPr algn="ctr"/>
                      <a:r>
                        <a:rPr lang="en-SG" dirty="0"/>
                        <a:t>Test Accuracy</a:t>
                      </a:r>
                    </a:p>
                  </a:txBody>
                  <a:tcPr/>
                </a:tc>
                <a:tc>
                  <a:txBody>
                    <a:bodyPr/>
                    <a:lstStyle/>
                    <a:p>
                      <a:pPr algn="ctr"/>
                      <a:r>
                        <a:rPr lang="en-SG" dirty="0"/>
                        <a:t>Precision</a:t>
                      </a:r>
                    </a:p>
                  </a:txBody>
                  <a:tcPr/>
                </a:tc>
                <a:tc>
                  <a:txBody>
                    <a:bodyPr/>
                    <a:lstStyle/>
                    <a:p>
                      <a:pPr algn="ctr"/>
                      <a:r>
                        <a:rPr lang="en-SG" dirty="0"/>
                        <a:t>Macro </a:t>
                      </a:r>
                      <a:r>
                        <a:rPr lang="en-SG" dirty="0" err="1"/>
                        <a:t>Avg</a:t>
                      </a:r>
                      <a:r>
                        <a:rPr lang="en-SG" dirty="0"/>
                        <a:t> Precision</a:t>
                      </a:r>
                    </a:p>
                  </a:txBody>
                  <a:tcPr/>
                </a:tc>
                <a:tc>
                  <a:txBody>
                    <a:bodyPr/>
                    <a:lstStyle/>
                    <a:p>
                      <a:pPr algn="ctr"/>
                      <a:r>
                        <a:rPr lang="en-SG" dirty="0"/>
                        <a:t>Recall</a:t>
                      </a:r>
                    </a:p>
                  </a:txBody>
                  <a:tcPr/>
                </a:tc>
                <a:tc>
                  <a:txBody>
                    <a:bodyPr/>
                    <a:lstStyle/>
                    <a:p>
                      <a:pPr algn="ctr"/>
                      <a:r>
                        <a:rPr lang="en-SG" dirty="0"/>
                        <a:t>Macro </a:t>
                      </a:r>
                      <a:r>
                        <a:rPr lang="en-SG" dirty="0" err="1"/>
                        <a:t>Avg</a:t>
                      </a:r>
                      <a:r>
                        <a:rPr lang="en-SG" dirty="0"/>
                        <a:t> recall</a:t>
                      </a:r>
                    </a:p>
                  </a:txBody>
                  <a:tcPr/>
                </a:tc>
                <a:tc>
                  <a:txBody>
                    <a:bodyPr/>
                    <a:lstStyle/>
                    <a:p>
                      <a:pPr algn="ctr"/>
                      <a:r>
                        <a:rPr lang="en-SG" dirty="0" err="1"/>
                        <a:t>F1</a:t>
                      </a:r>
                      <a:endParaRPr lang="en-SG" dirty="0"/>
                    </a:p>
                  </a:txBody>
                  <a:tcPr/>
                </a:tc>
                <a:tc>
                  <a:txBody>
                    <a:bodyPr/>
                    <a:lstStyle/>
                    <a:p>
                      <a:pPr algn="ctr"/>
                      <a:r>
                        <a:rPr lang="en-SG" dirty="0"/>
                        <a:t>Weighted </a:t>
                      </a:r>
                      <a:r>
                        <a:rPr lang="en-SG" dirty="0" err="1"/>
                        <a:t>F1</a:t>
                      </a:r>
                      <a:endParaRPr lang="en-SG" dirty="0"/>
                    </a:p>
                  </a:txBody>
                  <a:tcPr/>
                </a:tc>
                <a:extLst>
                  <a:ext uri="{0D108BD9-81ED-4DB2-BD59-A6C34878D82A}">
                    <a16:rowId xmlns:a16="http://schemas.microsoft.com/office/drawing/2014/main" val="222286007"/>
                  </a:ext>
                </a:extLst>
              </a:tr>
              <a:tr h="0">
                <a:tc>
                  <a:txBody>
                    <a:bodyPr/>
                    <a:lstStyle/>
                    <a:p>
                      <a:pPr algn="ctr"/>
                      <a:r>
                        <a:rPr lang="en-SG" dirty="0"/>
                        <a:t>1</a:t>
                      </a:r>
                    </a:p>
                  </a:txBody>
                  <a:tcPr/>
                </a:tc>
                <a:tc>
                  <a:txBody>
                    <a:bodyPr/>
                    <a:lstStyle/>
                    <a:p>
                      <a:pPr algn="ctr"/>
                      <a:r>
                        <a:rPr lang="en-SG" dirty="0"/>
                        <a:t>99.0</a:t>
                      </a:r>
                    </a:p>
                  </a:txBody>
                  <a:tcPr/>
                </a:tc>
                <a:tc>
                  <a:txBody>
                    <a:bodyPr/>
                    <a:lstStyle/>
                    <a:p>
                      <a:pPr algn="ctr"/>
                      <a:r>
                        <a:rPr lang="en-SG" dirty="0"/>
                        <a:t>[0.967, 1.0, 0.994]</a:t>
                      </a:r>
                    </a:p>
                  </a:txBody>
                  <a:tcPr/>
                </a:tc>
                <a:tc>
                  <a:txBody>
                    <a:bodyPr/>
                    <a:lstStyle/>
                    <a:p>
                      <a:pPr algn="ctr"/>
                      <a:r>
                        <a:rPr lang="en-SG" dirty="0"/>
                        <a:t>0.987</a:t>
                      </a:r>
                    </a:p>
                  </a:txBody>
                  <a:tcPr/>
                </a:tc>
                <a:tc>
                  <a:txBody>
                    <a:bodyPr/>
                    <a:lstStyle/>
                    <a:p>
                      <a:pPr algn="ctr"/>
                      <a:r>
                        <a:rPr lang="en-SG" dirty="0"/>
                        <a:t>[0.986, 0.964, 1.0]</a:t>
                      </a:r>
                    </a:p>
                  </a:txBody>
                  <a:tcPr/>
                </a:tc>
                <a:tc>
                  <a:txBody>
                    <a:bodyPr/>
                    <a:lstStyle/>
                    <a:p>
                      <a:pPr algn="ctr"/>
                      <a:r>
                        <a:rPr lang="en-SG" dirty="0"/>
                        <a:t>0.984</a:t>
                      </a:r>
                    </a:p>
                  </a:txBody>
                  <a:tcPr/>
                </a:tc>
                <a:tc>
                  <a:txBody>
                    <a:bodyPr/>
                    <a:lstStyle/>
                    <a:p>
                      <a:pPr algn="ctr"/>
                      <a:r>
                        <a:rPr lang="en-SG" dirty="0"/>
                        <a:t>[0.976, 0.982, 0.997]</a:t>
                      </a:r>
                    </a:p>
                  </a:txBody>
                  <a:tcPr/>
                </a:tc>
                <a:tc>
                  <a:txBody>
                    <a:bodyPr/>
                    <a:lstStyle/>
                    <a:p>
                      <a:pPr algn="ctr"/>
                      <a:r>
                        <a:rPr lang="en-SG" dirty="0"/>
                        <a:t>0.990</a:t>
                      </a:r>
                    </a:p>
                  </a:txBody>
                  <a:tcPr/>
                </a:tc>
                <a:extLst>
                  <a:ext uri="{0D108BD9-81ED-4DB2-BD59-A6C34878D82A}">
                    <a16:rowId xmlns:a16="http://schemas.microsoft.com/office/drawing/2014/main" val="3117424557"/>
                  </a:ext>
                </a:extLst>
              </a:tr>
              <a:tr h="0">
                <a:tc>
                  <a:txBody>
                    <a:bodyPr/>
                    <a:lstStyle/>
                    <a:p>
                      <a:pPr algn="ctr"/>
                      <a:r>
                        <a:rPr lang="en-SG" dirty="0"/>
                        <a:t>2</a:t>
                      </a:r>
                    </a:p>
                  </a:txBody>
                  <a:tcPr/>
                </a:tc>
                <a:tc>
                  <a:txBody>
                    <a:bodyPr/>
                    <a:lstStyle/>
                    <a:p>
                      <a:pPr algn="ctr"/>
                      <a:r>
                        <a:rPr lang="en-SG" dirty="0"/>
                        <a:t>99.0</a:t>
                      </a:r>
                    </a:p>
                  </a:txBody>
                  <a:tcPr/>
                </a:tc>
                <a:tc>
                  <a:txBody>
                    <a:bodyPr/>
                    <a:lstStyle/>
                    <a:p>
                      <a:pPr algn="ctr"/>
                      <a:r>
                        <a:rPr lang="en-SG" dirty="0"/>
                        <a:t>[0.967, 1.0, 0.994]</a:t>
                      </a:r>
                    </a:p>
                  </a:txBody>
                  <a:tcPr/>
                </a:tc>
                <a:tc>
                  <a:txBody>
                    <a:bodyPr/>
                    <a:lstStyle/>
                    <a:p>
                      <a:pPr algn="ctr"/>
                      <a:r>
                        <a:rPr lang="en-SG" dirty="0"/>
                        <a:t>0.987</a:t>
                      </a:r>
                    </a:p>
                  </a:txBody>
                  <a:tcPr/>
                </a:tc>
                <a:tc>
                  <a:txBody>
                    <a:bodyPr/>
                    <a:lstStyle/>
                    <a:p>
                      <a:pPr algn="ctr"/>
                      <a:r>
                        <a:rPr lang="en-SG" dirty="0"/>
                        <a:t>[0.986, 0.964, 1.0]</a:t>
                      </a:r>
                    </a:p>
                  </a:txBody>
                  <a:tcPr/>
                </a:tc>
                <a:tc>
                  <a:txBody>
                    <a:bodyPr/>
                    <a:lstStyle/>
                    <a:p>
                      <a:pPr algn="ctr"/>
                      <a:r>
                        <a:rPr lang="en-SG" dirty="0"/>
                        <a:t>0.984</a:t>
                      </a:r>
                    </a:p>
                  </a:txBody>
                  <a:tcPr/>
                </a:tc>
                <a:tc>
                  <a:txBody>
                    <a:bodyPr/>
                    <a:lstStyle/>
                    <a:p>
                      <a:pPr algn="ctr"/>
                      <a:r>
                        <a:rPr lang="en-SG" dirty="0"/>
                        <a:t>[0.976, 0.982, 0.997]</a:t>
                      </a:r>
                    </a:p>
                  </a:txBody>
                  <a:tcPr/>
                </a:tc>
                <a:tc>
                  <a:txBody>
                    <a:bodyPr/>
                    <a:lstStyle/>
                    <a:p>
                      <a:pPr algn="ctr"/>
                      <a:r>
                        <a:rPr lang="en-SG" dirty="0"/>
                        <a:t>0.990</a:t>
                      </a:r>
                    </a:p>
                  </a:txBody>
                  <a:tcPr/>
                </a:tc>
                <a:extLst>
                  <a:ext uri="{0D108BD9-81ED-4DB2-BD59-A6C34878D82A}">
                    <a16:rowId xmlns:a16="http://schemas.microsoft.com/office/drawing/2014/main" val="2970465046"/>
                  </a:ext>
                </a:extLst>
              </a:tr>
              <a:tr h="0">
                <a:tc>
                  <a:txBody>
                    <a:bodyPr/>
                    <a:lstStyle/>
                    <a:p>
                      <a:pPr algn="ctr"/>
                      <a:r>
                        <a:rPr lang="en-SG" dirty="0"/>
                        <a:t>3</a:t>
                      </a:r>
                    </a:p>
                  </a:txBody>
                  <a:tcPr/>
                </a:tc>
                <a:tc>
                  <a:txBody>
                    <a:bodyPr/>
                    <a:lstStyle/>
                    <a:p>
                      <a:pPr algn="ctr"/>
                      <a:r>
                        <a:rPr lang="en-SG" dirty="0"/>
                        <a:t>99.0</a:t>
                      </a:r>
                    </a:p>
                  </a:txBody>
                  <a:tcPr/>
                </a:tc>
                <a:tc>
                  <a:txBody>
                    <a:bodyPr/>
                    <a:lstStyle/>
                    <a:p>
                      <a:pPr algn="ctr"/>
                      <a:r>
                        <a:rPr lang="en-SG" dirty="0"/>
                        <a:t>[0.967, 1.0, 0.994]</a:t>
                      </a:r>
                    </a:p>
                  </a:txBody>
                  <a:tcPr/>
                </a:tc>
                <a:tc>
                  <a:txBody>
                    <a:bodyPr/>
                    <a:lstStyle/>
                    <a:p>
                      <a:pPr algn="ctr"/>
                      <a:r>
                        <a:rPr lang="en-SG" dirty="0"/>
                        <a:t>0.987</a:t>
                      </a:r>
                    </a:p>
                  </a:txBody>
                  <a:tcPr/>
                </a:tc>
                <a:tc>
                  <a:txBody>
                    <a:bodyPr/>
                    <a:lstStyle/>
                    <a:p>
                      <a:pPr algn="ctr"/>
                      <a:r>
                        <a:rPr lang="en-SG" dirty="0"/>
                        <a:t>[0.986, 0.964, 1.0]</a:t>
                      </a:r>
                    </a:p>
                  </a:txBody>
                  <a:tcPr/>
                </a:tc>
                <a:tc>
                  <a:txBody>
                    <a:bodyPr/>
                    <a:lstStyle/>
                    <a:p>
                      <a:pPr algn="ctr"/>
                      <a:r>
                        <a:rPr lang="en-SG" dirty="0"/>
                        <a:t>0.984</a:t>
                      </a:r>
                    </a:p>
                  </a:txBody>
                  <a:tcPr/>
                </a:tc>
                <a:tc>
                  <a:txBody>
                    <a:bodyPr/>
                    <a:lstStyle/>
                    <a:p>
                      <a:pPr algn="ctr"/>
                      <a:r>
                        <a:rPr lang="en-SG" dirty="0"/>
                        <a:t>[0.976, 0.982, 0.997]</a:t>
                      </a:r>
                    </a:p>
                  </a:txBody>
                  <a:tcPr/>
                </a:tc>
                <a:tc>
                  <a:txBody>
                    <a:bodyPr/>
                    <a:lstStyle/>
                    <a:p>
                      <a:pPr algn="ctr"/>
                      <a:r>
                        <a:rPr lang="en-SG" dirty="0"/>
                        <a:t>0.990</a:t>
                      </a:r>
                    </a:p>
                  </a:txBody>
                  <a:tcPr/>
                </a:tc>
                <a:extLst>
                  <a:ext uri="{0D108BD9-81ED-4DB2-BD59-A6C34878D82A}">
                    <a16:rowId xmlns:a16="http://schemas.microsoft.com/office/drawing/2014/main" val="1597927024"/>
                  </a:ext>
                </a:extLst>
              </a:tr>
              <a:tr h="0">
                <a:tc>
                  <a:txBody>
                    <a:bodyPr/>
                    <a:lstStyle/>
                    <a:p>
                      <a:pPr algn="ctr"/>
                      <a:r>
                        <a:rPr lang="en-SG" b="1" dirty="0" err="1"/>
                        <a:t>Avg</a:t>
                      </a:r>
                      <a:endParaRPr lang="en-SG" b="1" dirty="0"/>
                    </a:p>
                  </a:txBody>
                  <a:tcPr/>
                </a:tc>
                <a:tc>
                  <a:txBody>
                    <a:bodyPr/>
                    <a:lstStyle/>
                    <a:p>
                      <a:pPr algn="ctr"/>
                      <a:r>
                        <a:rPr lang="en-SG" b="1" dirty="0"/>
                        <a:t>99.0</a:t>
                      </a:r>
                    </a:p>
                  </a:txBody>
                  <a:tcPr/>
                </a:tc>
                <a:tc>
                  <a:txBody>
                    <a:bodyPr/>
                    <a:lstStyle/>
                    <a:p>
                      <a:pPr algn="ctr"/>
                      <a:r>
                        <a:rPr lang="en-SG" b="1" dirty="0"/>
                        <a:t>-</a:t>
                      </a:r>
                    </a:p>
                  </a:txBody>
                  <a:tcPr/>
                </a:tc>
                <a:tc>
                  <a:txBody>
                    <a:bodyPr/>
                    <a:lstStyle/>
                    <a:p>
                      <a:pPr algn="ctr"/>
                      <a:r>
                        <a:rPr lang="en-SG" b="1" dirty="0"/>
                        <a:t>0.987</a:t>
                      </a:r>
                    </a:p>
                  </a:txBody>
                  <a:tcPr/>
                </a:tc>
                <a:tc>
                  <a:txBody>
                    <a:bodyPr/>
                    <a:lstStyle/>
                    <a:p>
                      <a:pPr algn="ctr"/>
                      <a:r>
                        <a:rPr lang="en-SG" b="1" dirty="0"/>
                        <a:t>-</a:t>
                      </a:r>
                    </a:p>
                  </a:txBody>
                  <a:tcPr/>
                </a:tc>
                <a:tc>
                  <a:txBody>
                    <a:bodyPr/>
                    <a:lstStyle/>
                    <a:p>
                      <a:pPr algn="ctr"/>
                      <a:r>
                        <a:rPr lang="en-SG" b="1" dirty="0"/>
                        <a:t>0.984</a:t>
                      </a:r>
                    </a:p>
                  </a:txBody>
                  <a:tcPr/>
                </a:tc>
                <a:tc>
                  <a:txBody>
                    <a:bodyPr/>
                    <a:lstStyle/>
                    <a:p>
                      <a:pPr algn="ctr"/>
                      <a:r>
                        <a:rPr lang="en-SG" b="1" dirty="0"/>
                        <a:t>-</a:t>
                      </a:r>
                    </a:p>
                  </a:txBody>
                  <a:tcPr/>
                </a:tc>
                <a:tc>
                  <a:txBody>
                    <a:bodyPr/>
                    <a:lstStyle/>
                    <a:p>
                      <a:pPr algn="ctr"/>
                      <a:r>
                        <a:rPr lang="en-SG" b="1" dirty="0"/>
                        <a:t>0.990</a:t>
                      </a:r>
                    </a:p>
                  </a:txBody>
                  <a:tcPr/>
                </a:tc>
                <a:extLst>
                  <a:ext uri="{0D108BD9-81ED-4DB2-BD59-A6C34878D82A}">
                    <a16:rowId xmlns:a16="http://schemas.microsoft.com/office/drawing/2014/main" val="2005902109"/>
                  </a:ext>
                </a:extLst>
              </a:tr>
            </a:tbl>
          </a:graphicData>
        </a:graphic>
      </p:graphicFrame>
    </p:spTree>
    <p:extLst>
      <p:ext uri="{BB962C8B-B14F-4D97-AF65-F5344CB8AC3E}">
        <p14:creationId xmlns:p14="http://schemas.microsoft.com/office/powerpoint/2010/main" val="384045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D8C5-9890-4F94-BDE2-4669C4F9398A}"/>
              </a:ext>
            </a:extLst>
          </p:cNvPr>
          <p:cNvSpPr>
            <a:spLocks noGrp="1"/>
          </p:cNvSpPr>
          <p:nvPr>
            <p:ph type="title"/>
          </p:nvPr>
        </p:nvSpPr>
        <p:spPr>
          <a:xfrm>
            <a:off x="80939" y="259528"/>
            <a:ext cx="6363151" cy="524854"/>
          </a:xfrm>
        </p:spPr>
        <p:txBody>
          <a:bodyPr>
            <a:noAutofit/>
          </a:bodyPr>
          <a:lstStyle/>
          <a:p>
            <a:r>
              <a:rPr lang="en-US" sz="3600" dirty="0"/>
              <a:t>Proposed Model Architecture</a:t>
            </a:r>
          </a:p>
        </p:txBody>
      </p:sp>
      <p:grpSp>
        <p:nvGrpSpPr>
          <p:cNvPr id="12" name="Group 11">
            <a:extLst>
              <a:ext uri="{FF2B5EF4-FFF2-40B4-BE49-F238E27FC236}">
                <a16:creationId xmlns:a16="http://schemas.microsoft.com/office/drawing/2014/main" id="{1C971323-5228-4142-A03C-E5518A18DC58}"/>
              </a:ext>
            </a:extLst>
          </p:cNvPr>
          <p:cNvGrpSpPr/>
          <p:nvPr/>
        </p:nvGrpSpPr>
        <p:grpSpPr>
          <a:xfrm>
            <a:off x="120536" y="4846324"/>
            <a:ext cx="1577794" cy="1367716"/>
            <a:chOff x="378005" y="1834734"/>
            <a:chExt cx="1839141" cy="1594266"/>
          </a:xfrm>
        </p:grpSpPr>
        <p:sp>
          <p:nvSpPr>
            <p:cNvPr id="5" name="Parallelogram 4">
              <a:extLst>
                <a:ext uri="{FF2B5EF4-FFF2-40B4-BE49-F238E27FC236}">
                  <a16:creationId xmlns:a16="http://schemas.microsoft.com/office/drawing/2014/main" id="{D7C5D3D8-0359-4423-877C-216C80AAF17B}"/>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7F3C4F1-5E6F-4548-811A-56A3BD67D645}"/>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48658992-A94B-4C38-B424-2C3AA0594CC2}"/>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2692B238-A022-4366-89DF-70A52B08795C}"/>
                </a:ext>
              </a:extLst>
            </p:cNvPr>
            <p:cNvSpPr/>
            <p:nvPr/>
          </p:nvSpPr>
          <p:spPr>
            <a:xfrm rot="20586206">
              <a:off x="617293" y="2209550"/>
              <a:ext cx="1599853" cy="109837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DAB8179-BFFF-450A-A519-51BD723DFB95}"/>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0B3BE23-6123-41CC-BD2A-FBCC2BFD57D8}"/>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20951D9-6EE9-4B69-8801-A0478EDA1630}"/>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70C3AAA5-67DB-4676-AB9C-4D04B5A65B99}"/>
                  </a:ext>
                </a:extLst>
              </p:cNvPr>
              <p:cNvSpPr/>
              <p:nvPr/>
            </p:nvSpPr>
            <p:spPr>
              <a:xfrm>
                <a:off x="1997773" y="4577532"/>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oMath>
                  </m:oMathPara>
                </a14:m>
                <a:endParaRPr lang="en-US" dirty="0"/>
              </a:p>
            </p:txBody>
          </p:sp>
        </mc:Choice>
        <mc:Fallback xmlns="">
          <p:sp>
            <p:nvSpPr>
              <p:cNvPr id="13" name="Rectangle: Rounded Corners 12">
                <a:extLst>
                  <a:ext uri="{FF2B5EF4-FFF2-40B4-BE49-F238E27FC236}">
                    <a16:creationId xmlns:a16="http://schemas.microsoft.com/office/drawing/2014/main" id="{70C3AAA5-67DB-4676-AB9C-4D04B5A65B99}"/>
                  </a:ext>
                </a:extLst>
              </p:cNvPr>
              <p:cNvSpPr>
                <a:spLocks noRot="1" noChangeAspect="1" noMove="1" noResize="1" noEditPoints="1" noAdjustHandles="1" noChangeArrowheads="1" noChangeShapeType="1" noTextEdit="1"/>
              </p:cNvSpPr>
              <p:nvPr/>
            </p:nvSpPr>
            <p:spPr>
              <a:xfrm>
                <a:off x="1997773" y="4577532"/>
                <a:ext cx="533399" cy="541866"/>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146A7F47-28BA-4D8A-B070-E61DEA675A91}"/>
                  </a:ext>
                </a:extLst>
              </p:cNvPr>
              <p:cNvSpPr/>
              <p:nvPr/>
            </p:nvSpPr>
            <p:spPr>
              <a:xfrm>
                <a:off x="1982220" y="584440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𝑠</m:t>
                          </m:r>
                        </m:sup>
                      </m:sSup>
                    </m:oMath>
                  </m:oMathPara>
                </a14:m>
                <a:endParaRPr lang="en-US" dirty="0"/>
              </a:p>
            </p:txBody>
          </p:sp>
        </mc:Choice>
        <mc:Fallback xmlns="">
          <p:sp>
            <p:nvSpPr>
              <p:cNvPr id="14" name="Rectangle: Rounded Corners 13">
                <a:extLst>
                  <a:ext uri="{FF2B5EF4-FFF2-40B4-BE49-F238E27FC236}">
                    <a16:creationId xmlns:a16="http://schemas.microsoft.com/office/drawing/2014/main" id="{146A7F47-28BA-4D8A-B070-E61DEA675A91}"/>
                  </a:ext>
                </a:extLst>
              </p:cNvPr>
              <p:cNvSpPr>
                <a:spLocks noRot="1" noChangeAspect="1" noMove="1" noResize="1" noEditPoints="1" noAdjustHandles="1" noChangeArrowheads="1" noChangeShapeType="1" noTextEdit="1"/>
              </p:cNvSpPr>
              <p:nvPr/>
            </p:nvSpPr>
            <p:spPr>
              <a:xfrm>
                <a:off x="1982220" y="5844404"/>
                <a:ext cx="533399" cy="541866"/>
              </a:xfrm>
              <a:prstGeom prst="roundRect">
                <a:avLst/>
              </a:prstGeom>
              <a:blipFill>
                <a:blip r:embed="rId5"/>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4208D2A-A2E0-4E09-BE63-B8BB0B1536F0}"/>
              </a:ext>
            </a:extLst>
          </p:cNvPr>
          <p:cNvCxnSpPr>
            <a:stCxn id="8" idx="2"/>
            <a:endCxn id="13" idx="1"/>
          </p:cNvCxnSpPr>
          <p:nvPr/>
        </p:nvCxnSpPr>
        <p:spPr>
          <a:xfrm flipV="1">
            <a:off x="1540965" y="4848465"/>
            <a:ext cx="456808" cy="629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CFD27-4295-4625-94C7-6FEF083CF8A9}"/>
              </a:ext>
            </a:extLst>
          </p:cNvPr>
          <p:cNvCxnSpPr>
            <a:cxnSpLocks/>
            <a:stCxn id="8" idx="2"/>
            <a:endCxn id="14" idx="1"/>
          </p:cNvCxnSpPr>
          <p:nvPr/>
        </p:nvCxnSpPr>
        <p:spPr>
          <a:xfrm>
            <a:off x="1540965" y="5478368"/>
            <a:ext cx="441255" cy="636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F8B352-D8C7-4CF6-B02D-8AC75C1BA1D7}"/>
              </a:ext>
            </a:extLst>
          </p:cNvPr>
          <p:cNvCxnSpPr>
            <a:cxnSpLocks/>
            <a:stCxn id="13" idx="3"/>
            <a:endCxn id="99" idx="1"/>
          </p:cNvCxnSpPr>
          <p:nvPr/>
        </p:nvCxnSpPr>
        <p:spPr>
          <a:xfrm>
            <a:off x="2531172" y="4848465"/>
            <a:ext cx="428009" cy="64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61FA422-AE20-44D8-A8B4-E219818F3077}"/>
              </a:ext>
            </a:extLst>
          </p:cNvPr>
          <p:cNvCxnSpPr>
            <a:cxnSpLocks/>
            <a:stCxn id="14" idx="3"/>
            <a:endCxn id="99" idx="1"/>
          </p:cNvCxnSpPr>
          <p:nvPr/>
        </p:nvCxnSpPr>
        <p:spPr>
          <a:xfrm flipV="1">
            <a:off x="2515619" y="5494677"/>
            <a:ext cx="443562" cy="62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94A65E0-2DC4-4A23-8556-E4F6570E7C31}"/>
              </a:ext>
            </a:extLst>
          </p:cNvPr>
          <p:cNvSpPr txBox="1"/>
          <p:nvPr/>
        </p:nvSpPr>
        <p:spPr>
          <a:xfrm>
            <a:off x="152649" y="6221700"/>
            <a:ext cx="1607360" cy="523220"/>
          </a:xfrm>
          <a:prstGeom prst="rect">
            <a:avLst/>
          </a:prstGeom>
          <a:noFill/>
        </p:spPr>
        <p:txBody>
          <a:bodyPr wrap="square" rtlCol="0">
            <a:spAutoFit/>
          </a:bodyPr>
          <a:lstStyle/>
          <a:p>
            <a:pPr algn="ctr"/>
            <a:r>
              <a:rPr lang="en-US" sz="1400" dirty="0"/>
              <a:t>Raw Input frames</a:t>
            </a:r>
          </a:p>
          <a:p>
            <a:pPr algn="ctr"/>
            <a:r>
              <a:rPr lang="en-US" sz="1400" dirty="0"/>
              <a:t>(Episodes)</a:t>
            </a:r>
          </a:p>
        </p:txBody>
      </p:sp>
      <p:pic>
        <p:nvPicPr>
          <p:cNvPr id="54" name="Picture 53">
            <a:extLst>
              <a:ext uri="{FF2B5EF4-FFF2-40B4-BE49-F238E27FC236}">
                <a16:creationId xmlns:a16="http://schemas.microsoft.com/office/drawing/2014/main" id="{E4EFBDF8-A2B8-409D-A0FA-514AA13D1458}"/>
              </a:ext>
            </a:extLst>
          </p:cNvPr>
          <p:cNvPicPr>
            <a:picLocks noChangeAspect="1"/>
          </p:cNvPicPr>
          <p:nvPr/>
        </p:nvPicPr>
        <p:blipFill>
          <a:blip r:embed="rId6"/>
          <a:stretch>
            <a:fillRect/>
          </a:stretch>
        </p:blipFill>
        <p:spPr>
          <a:xfrm>
            <a:off x="10047815" y="3043095"/>
            <a:ext cx="1668274" cy="1525058"/>
          </a:xfrm>
          <a:prstGeom prst="rect">
            <a:avLst/>
          </a:prstGeom>
        </p:spPr>
      </p:pic>
      <mc:AlternateContent xmlns:mc="http://schemas.openxmlformats.org/markup-compatibility/2006" xmlns:a14="http://schemas.microsoft.com/office/drawing/2010/main">
        <mc:Choice Requires="a14">
          <p:sp>
            <p:nvSpPr>
              <p:cNvPr id="66" name="Rectangle: Rounded Corners 65">
                <a:extLst>
                  <a:ext uri="{FF2B5EF4-FFF2-40B4-BE49-F238E27FC236}">
                    <a16:creationId xmlns:a16="http://schemas.microsoft.com/office/drawing/2014/main" id="{44BD38D4-28E6-428C-A4C2-44B7DB9B9C07}"/>
                  </a:ext>
                </a:extLst>
              </p:cNvPr>
              <p:cNvSpPr/>
              <p:nvPr/>
            </p:nvSpPr>
            <p:spPr>
              <a:xfrm>
                <a:off x="5570140" y="5224786"/>
                <a:ext cx="1185333" cy="5228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𝐾𝑁𝑁</m:t>
                      </m:r>
                    </m:oMath>
                  </m:oMathPara>
                </a14:m>
                <a:endParaRPr lang="en-US" dirty="0"/>
              </a:p>
            </p:txBody>
          </p:sp>
        </mc:Choice>
        <mc:Fallback xmlns="">
          <p:sp>
            <p:nvSpPr>
              <p:cNvPr id="66" name="Rectangle: Rounded Corners 65">
                <a:extLst>
                  <a:ext uri="{FF2B5EF4-FFF2-40B4-BE49-F238E27FC236}">
                    <a16:creationId xmlns:a16="http://schemas.microsoft.com/office/drawing/2014/main" id="{44BD38D4-28E6-428C-A4C2-44B7DB9B9C07}"/>
                  </a:ext>
                </a:extLst>
              </p:cNvPr>
              <p:cNvSpPr>
                <a:spLocks noRot="1" noChangeAspect="1" noMove="1" noResize="1" noEditPoints="1" noAdjustHandles="1" noChangeArrowheads="1" noChangeShapeType="1" noTextEdit="1"/>
              </p:cNvSpPr>
              <p:nvPr/>
            </p:nvSpPr>
            <p:spPr>
              <a:xfrm>
                <a:off x="5570140" y="5224786"/>
                <a:ext cx="1185333" cy="522820"/>
              </a:xfrm>
              <a:prstGeom prst="roundRect">
                <a:avLst/>
              </a:prstGeom>
              <a:blipFill>
                <a:blip r:embed="rId7"/>
                <a:stretch>
                  <a:fillRect/>
                </a:stretch>
              </a:blipFill>
              <a:ln/>
            </p:spPr>
            <p:txBody>
              <a:bodyPr/>
              <a:lstStyle/>
              <a:p>
                <a:r>
                  <a:rPr lang="en-SG">
                    <a:noFill/>
                  </a:rPr>
                  <a:t> </a:t>
                </a:r>
              </a:p>
            </p:txBody>
          </p:sp>
        </mc:Fallback>
      </mc:AlternateContent>
      <p:cxnSp>
        <p:nvCxnSpPr>
          <p:cNvPr id="69" name="Connector: Elbow 68">
            <a:extLst>
              <a:ext uri="{FF2B5EF4-FFF2-40B4-BE49-F238E27FC236}">
                <a16:creationId xmlns:a16="http://schemas.microsoft.com/office/drawing/2014/main" id="{07BB8B40-8A75-407A-8717-1AADA25BBCDF}"/>
              </a:ext>
            </a:extLst>
          </p:cNvPr>
          <p:cNvCxnSpPr>
            <a:cxnSpLocks/>
            <a:stCxn id="66" idx="3"/>
            <a:endCxn id="54" idx="3"/>
          </p:cNvCxnSpPr>
          <p:nvPr/>
        </p:nvCxnSpPr>
        <p:spPr>
          <a:xfrm flipV="1">
            <a:off x="6755473" y="3805624"/>
            <a:ext cx="4960616" cy="1680572"/>
          </a:xfrm>
          <a:prstGeom prst="bentConnector3">
            <a:avLst>
              <a:gd name="adj1" fmla="val 1046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Rounded Corners 80">
                <a:extLst>
                  <a:ext uri="{FF2B5EF4-FFF2-40B4-BE49-F238E27FC236}">
                    <a16:creationId xmlns:a16="http://schemas.microsoft.com/office/drawing/2014/main" id="{BFF3724E-1622-4BF2-98E6-37E0CB88BC26}"/>
                  </a:ext>
                </a:extLst>
              </p:cNvPr>
              <p:cNvSpPr/>
              <p:nvPr/>
            </p:nvSpPr>
            <p:spPr>
              <a:xfrm>
                <a:off x="9199596" y="269980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81" name="Rectangle: Rounded Corners 80">
                <a:extLst>
                  <a:ext uri="{FF2B5EF4-FFF2-40B4-BE49-F238E27FC236}">
                    <a16:creationId xmlns:a16="http://schemas.microsoft.com/office/drawing/2014/main" id="{BFF3724E-1622-4BF2-98E6-37E0CB88BC26}"/>
                  </a:ext>
                </a:extLst>
              </p:cNvPr>
              <p:cNvSpPr>
                <a:spLocks noRot="1" noChangeAspect="1" noMove="1" noResize="1" noEditPoints="1" noAdjustHandles="1" noChangeArrowheads="1" noChangeShapeType="1" noTextEdit="1"/>
              </p:cNvSpPr>
              <p:nvPr/>
            </p:nvSpPr>
            <p:spPr>
              <a:xfrm>
                <a:off x="9199596" y="2699808"/>
                <a:ext cx="533399" cy="541866"/>
              </a:xfrm>
              <a:prstGeom prst="round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4B8AFA00-0E49-4173-896A-E13F38E2278F}"/>
                  </a:ext>
                </a:extLst>
              </p:cNvPr>
              <p:cNvSpPr/>
              <p:nvPr/>
            </p:nvSpPr>
            <p:spPr>
              <a:xfrm>
                <a:off x="9208550" y="392947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m:oMathPara>
                </a14:m>
                <a:endParaRPr lang="en-US" dirty="0"/>
              </a:p>
            </p:txBody>
          </p:sp>
        </mc:Choice>
        <mc:Fallback xmlns="">
          <p:sp>
            <p:nvSpPr>
              <p:cNvPr id="82" name="Rectangle: Rounded Corners 81">
                <a:extLst>
                  <a:ext uri="{FF2B5EF4-FFF2-40B4-BE49-F238E27FC236}">
                    <a16:creationId xmlns:a16="http://schemas.microsoft.com/office/drawing/2014/main" id="{4B8AFA00-0E49-4173-896A-E13F38E2278F}"/>
                  </a:ext>
                </a:extLst>
              </p:cNvPr>
              <p:cNvSpPr>
                <a:spLocks noRot="1" noChangeAspect="1" noMove="1" noResize="1" noEditPoints="1" noAdjustHandles="1" noChangeArrowheads="1" noChangeShapeType="1" noTextEdit="1"/>
              </p:cNvSpPr>
              <p:nvPr/>
            </p:nvSpPr>
            <p:spPr>
              <a:xfrm>
                <a:off x="9208550" y="3929476"/>
                <a:ext cx="533399" cy="541866"/>
              </a:xfrm>
              <a:prstGeom prst="roundRect">
                <a:avLst/>
              </a:prstGeom>
              <a:blipFill>
                <a:blip r:embed="rId9"/>
                <a:stretch>
                  <a:fillRect l="-33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FB31629A-D868-4080-B64E-535FBEAE41CB}"/>
                  </a:ext>
                </a:extLst>
              </p:cNvPr>
              <p:cNvSpPr/>
              <p:nvPr/>
            </p:nvSpPr>
            <p:spPr>
              <a:xfrm>
                <a:off x="8017746" y="2692878"/>
                <a:ext cx="94758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84" name="Rectangle: Rounded Corners 83">
                <a:extLst>
                  <a:ext uri="{FF2B5EF4-FFF2-40B4-BE49-F238E27FC236}">
                    <a16:creationId xmlns:a16="http://schemas.microsoft.com/office/drawing/2014/main" id="{FB31629A-D868-4080-B64E-535FBEAE41CB}"/>
                  </a:ext>
                </a:extLst>
              </p:cNvPr>
              <p:cNvSpPr>
                <a:spLocks noRot="1" noChangeAspect="1" noMove="1" noResize="1" noEditPoints="1" noAdjustHandles="1" noChangeArrowheads="1" noChangeShapeType="1" noTextEdit="1"/>
              </p:cNvSpPr>
              <p:nvPr/>
            </p:nvSpPr>
            <p:spPr>
              <a:xfrm>
                <a:off x="8017746" y="2692878"/>
                <a:ext cx="947585" cy="541833"/>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Rounded Corners 84">
                <a:extLst>
                  <a:ext uri="{FF2B5EF4-FFF2-40B4-BE49-F238E27FC236}">
                    <a16:creationId xmlns:a16="http://schemas.microsoft.com/office/drawing/2014/main" id="{576D847A-54F6-48B8-8D97-85D1694D240C}"/>
                  </a:ext>
                </a:extLst>
              </p:cNvPr>
              <p:cNvSpPr/>
              <p:nvPr/>
            </p:nvSpPr>
            <p:spPr>
              <a:xfrm>
                <a:off x="8041030" y="3927783"/>
                <a:ext cx="9253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𝑒𝑛</m:t>
                          </m:r>
                        </m:sup>
                      </m:sSup>
                    </m:oMath>
                  </m:oMathPara>
                </a14:m>
                <a:endParaRPr lang="en-US" dirty="0"/>
              </a:p>
            </p:txBody>
          </p:sp>
        </mc:Choice>
        <mc:Fallback xmlns="">
          <p:sp>
            <p:nvSpPr>
              <p:cNvPr id="85" name="Rectangle: Rounded Corners 84">
                <a:extLst>
                  <a:ext uri="{FF2B5EF4-FFF2-40B4-BE49-F238E27FC236}">
                    <a16:creationId xmlns:a16="http://schemas.microsoft.com/office/drawing/2014/main" id="{576D847A-54F6-48B8-8D97-85D1694D240C}"/>
                  </a:ext>
                </a:extLst>
              </p:cNvPr>
              <p:cNvSpPr>
                <a:spLocks noRot="1" noChangeAspect="1" noMove="1" noResize="1" noEditPoints="1" noAdjustHandles="1" noChangeArrowheads="1" noChangeShapeType="1" noTextEdit="1"/>
              </p:cNvSpPr>
              <p:nvPr/>
            </p:nvSpPr>
            <p:spPr>
              <a:xfrm>
                <a:off x="8041030" y="3927783"/>
                <a:ext cx="925345" cy="541833"/>
              </a:xfrm>
              <a:prstGeom prst="round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650D95B5-786A-44D2-870F-56CEAF14DD49}"/>
                  </a:ext>
                </a:extLst>
              </p:cNvPr>
              <p:cNvSpPr/>
              <p:nvPr/>
            </p:nvSpPr>
            <p:spPr>
              <a:xfrm>
                <a:off x="6067196" y="252596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SG" b="0" i="1" smtClean="0">
                              <a:latin typeface="Cambria Math" panose="02040503050406030204" pitchFamily="18" charset="0"/>
                            </a:rPr>
                            <m:t>𝑒</m:t>
                          </m:r>
                        </m:sup>
                      </m:sSup>
                    </m:oMath>
                  </m:oMathPara>
                </a14:m>
                <a:endParaRPr lang="en-US" dirty="0"/>
              </a:p>
            </p:txBody>
          </p:sp>
        </mc:Choice>
        <mc:Fallback xmlns="">
          <p:sp>
            <p:nvSpPr>
              <p:cNvPr id="91" name="Rectangle: Rounded Corners 90">
                <a:extLst>
                  <a:ext uri="{FF2B5EF4-FFF2-40B4-BE49-F238E27FC236}">
                    <a16:creationId xmlns:a16="http://schemas.microsoft.com/office/drawing/2014/main" id="{650D95B5-786A-44D2-870F-56CEAF14DD49}"/>
                  </a:ext>
                </a:extLst>
              </p:cNvPr>
              <p:cNvSpPr>
                <a:spLocks noRot="1" noChangeAspect="1" noMove="1" noResize="1" noEditPoints="1" noAdjustHandles="1" noChangeArrowheads="1" noChangeShapeType="1" noTextEdit="1"/>
              </p:cNvSpPr>
              <p:nvPr/>
            </p:nvSpPr>
            <p:spPr>
              <a:xfrm>
                <a:off x="6067196" y="2525967"/>
                <a:ext cx="533399" cy="541866"/>
              </a:xfrm>
              <a:prstGeom prst="roundRect">
                <a:avLst/>
              </a:prstGeom>
              <a:blipFill>
                <a:blip r:embed="rId12"/>
                <a:stretch>
                  <a:fillRect l="-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1634207F-BECF-49AC-A4FA-7604A4AC3030}"/>
                  </a:ext>
                </a:extLst>
              </p:cNvPr>
              <p:cNvSpPr/>
              <p:nvPr/>
            </p:nvSpPr>
            <p:spPr>
              <a:xfrm>
                <a:off x="6064618" y="370590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SG" b="0" i="1" smtClean="0">
                              <a:latin typeface="Cambria Math" panose="02040503050406030204" pitchFamily="18" charset="0"/>
                            </a:rPr>
                            <m:t>𝑒𝑛</m:t>
                          </m:r>
                        </m:sup>
                      </m:sSup>
                    </m:oMath>
                  </m:oMathPara>
                </a14:m>
                <a:endParaRPr lang="en-US" dirty="0"/>
              </a:p>
            </p:txBody>
          </p:sp>
        </mc:Choice>
        <mc:Fallback xmlns="">
          <p:sp>
            <p:nvSpPr>
              <p:cNvPr id="92" name="Rectangle: Rounded Corners 91">
                <a:extLst>
                  <a:ext uri="{FF2B5EF4-FFF2-40B4-BE49-F238E27FC236}">
                    <a16:creationId xmlns:a16="http://schemas.microsoft.com/office/drawing/2014/main" id="{1634207F-BECF-49AC-A4FA-7604A4AC3030}"/>
                  </a:ext>
                </a:extLst>
              </p:cNvPr>
              <p:cNvSpPr>
                <a:spLocks noRot="1" noChangeAspect="1" noMove="1" noResize="1" noEditPoints="1" noAdjustHandles="1" noChangeArrowheads="1" noChangeShapeType="1" noTextEdit="1"/>
              </p:cNvSpPr>
              <p:nvPr/>
            </p:nvSpPr>
            <p:spPr>
              <a:xfrm>
                <a:off x="6064618" y="3705904"/>
                <a:ext cx="533399" cy="541866"/>
              </a:xfrm>
              <a:prstGeom prst="roundRect">
                <a:avLst/>
              </a:prstGeom>
              <a:blipFill>
                <a:blip r:embed="rId13"/>
                <a:stretch>
                  <a:fillRect l="-14607"/>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4866F7B9-5A71-4162-9BB8-FC078B402BB7}"/>
              </a:ext>
            </a:extLst>
          </p:cNvPr>
          <p:cNvCxnSpPr>
            <a:cxnSpLocks/>
            <a:stCxn id="54" idx="1"/>
            <a:endCxn id="81" idx="3"/>
          </p:cNvCxnSpPr>
          <p:nvPr/>
        </p:nvCxnSpPr>
        <p:spPr>
          <a:xfrm flipH="1" flipV="1">
            <a:off x="9732995" y="2970741"/>
            <a:ext cx="314820" cy="834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A9F529-CFBA-4F16-A7E7-4108A8A4B58D}"/>
              </a:ext>
            </a:extLst>
          </p:cNvPr>
          <p:cNvCxnSpPr>
            <a:cxnSpLocks/>
            <a:stCxn id="54" idx="1"/>
            <a:endCxn id="82" idx="3"/>
          </p:cNvCxnSpPr>
          <p:nvPr/>
        </p:nvCxnSpPr>
        <p:spPr>
          <a:xfrm flipH="1">
            <a:off x="9741949" y="3805624"/>
            <a:ext cx="305866" cy="394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E53081-8AF0-4AD5-B588-AE99D22CC185}"/>
              </a:ext>
            </a:extLst>
          </p:cNvPr>
          <p:cNvCxnSpPr>
            <a:cxnSpLocks/>
            <a:stCxn id="81" idx="1"/>
            <a:endCxn id="84" idx="3"/>
          </p:cNvCxnSpPr>
          <p:nvPr/>
        </p:nvCxnSpPr>
        <p:spPr>
          <a:xfrm flipH="1" flipV="1">
            <a:off x="8965331" y="2963795"/>
            <a:ext cx="234265" cy="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23B0788-8088-4177-9B49-C40ED999E881}"/>
              </a:ext>
            </a:extLst>
          </p:cNvPr>
          <p:cNvCxnSpPr>
            <a:cxnSpLocks/>
            <a:stCxn id="82" idx="1"/>
            <a:endCxn id="85" idx="3"/>
          </p:cNvCxnSpPr>
          <p:nvPr/>
        </p:nvCxnSpPr>
        <p:spPr>
          <a:xfrm flipH="1" flipV="1">
            <a:off x="8966375" y="4198700"/>
            <a:ext cx="242175" cy="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4500CE4-ECD8-4610-826B-9ED9D3947C41}"/>
              </a:ext>
            </a:extLst>
          </p:cNvPr>
          <p:cNvCxnSpPr>
            <a:cxnSpLocks/>
            <a:stCxn id="84" idx="1"/>
            <a:endCxn id="95" idx="3"/>
          </p:cNvCxnSpPr>
          <p:nvPr/>
        </p:nvCxnSpPr>
        <p:spPr>
          <a:xfrm flipH="1">
            <a:off x="7751047" y="2963795"/>
            <a:ext cx="266699" cy="41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06DD22A-031A-4841-B940-8DE24B70551D}"/>
              </a:ext>
            </a:extLst>
          </p:cNvPr>
          <p:cNvCxnSpPr>
            <a:cxnSpLocks/>
            <a:stCxn id="85" idx="1"/>
            <a:endCxn id="95" idx="3"/>
          </p:cNvCxnSpPr>
          <p:nvPr/>
        </p:nvCxnSpPr>
        <p:spPr>
          <a:xfrm flipH="1" flipV="1">
            <a:off x="7751047" y="3377613"/>
            <a:ext cx="289983" cy="82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094BFC7-DBD3-46FC-861F-0F2435F3CA5F}"/>
              </a:ext>
            </a:extLst>
          </p:cNvPr>
          <p:cNvCxnSpPr>
            <a:cxnSpLocks/>
            <a:stCxn id="95" idx="1"/>
            <a:endCxn id="92" idx="3"/>
          </p:cNvCxnSpPr>
          <p:nvPr/>
        </p:nvCxnSpPr>
        <p:spPr>
          <a:xfrm flipH="1">
            <a:off x="6598017" y="3377613"/>
            <a:ext cx="362590" cy="599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CAFCB0-F39A-4A24-B34A-FB18EB41BBAD}"/>
              </a:ext>
            </a:extLst>
          </p:cNvPr>
          <p:cNvCxnSpPr>
            <a:cxnSpLocks/>
            <a:stCxn id="95" idx="1"/>
            <a:endCxn id="91" idx="3"/>
          </p:cNvCxnSpPr>
          <p:nvPr/>
        </p:nvCxnSpPr>
        <p:spPr>
          <a:xfrm flipH="1" flipV="1">
            <a:off x="6600595" y="2796900"/>
            <a:ext cx="360012" cy="58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DA412DA3-ED54-4E83-B1D0-35D7F63ED949}"/>
              </a:ext>
            </a:extLst>
          </p:cNvPr>
          <p:cNvSpPr txBox="1"/>
          <p:nvPr/>
        </p:nvSpPr>
        <p:spPr>
          <a:xfrm>
            <a:off x="5803217" y="4295177"/>
            <a:ext cx="1050410" cy="461665"/>
          </a:xfrm>
          <a:prstGeom prst="rect">
            <a:avLst/>
          </a:prstGeom>
          <a:noFill/>
        </p:spPr>
        <p:txBody>
          <a:bodyPr wrap="square" rtlCol="0">
            <a:spAutoFit/>
          </a:bodyPr>
          <a:lstStyle/>
          <a:p>
            <a:pPr algn="ctr"/>
            <a:r>
              <a:rPr lang="en-US" sz="1200" dirty="0"/>
              <a:t>Competence score</a:t>
            </a:r>
          </a:p>
        </p:txBody>
      </p:sp>
      <p:sp>
        <p:nvSpPr>
          <p:cNvPr id="181" name="TextBox 180">
            <a:extLst>
              <a:ext uri="{FF2B5EF4-FFF2-40B4-BE49-F238E27FC236}">
                <a16:creationId xmlns:a16="http://schemas.microsoft.com/office/drawing/2014/main" id="{F4F36B5C-D93B-4147-BAE4-857965F376D4}"/>
              </a:ext>
            </a:extLst>
          </p:cNvPr>
          <p:cNvSpPr txBox="1"/>
          <p:nvPr/>
        </p:nvSpPr>
        <p:spPr>
          <a:xfrm>
            <a:off x="6699206" y="2639530"/>
            <a:ext cx="1134533" cy="523220"/>
          </a:xfrm>
          <a:prstGeom prst="rect">
            <a:avLst/>
          </a:prstGeom>
          <a:noFill/>
        </p:spPr>
        <p:txBody>
          <a:bodyPr wrap="square" rtlCol="0">
            <a:spAutoFit/>
          </a:bodyPr>
          <a:lstStyle/>
          <a:p>
            <a:pPr algn="ctr"/>
            <a:r>
              <a:rPr lang="en-US" sz="1400" dirty="0"/>
              <a:t>Competence classifier</a:t>
            </a:r>
          </a:p>
        </p:txBody>
      </p:sp>
      <mc:AlternateContent xmlns:mc="http://schemas.openxmlformats.org/markup-compatibility/2006" xmlns:a14="http://schemas.microsoft.com/office/drawing/2010/main">
        <mc:Choice Requires="a14">
          <p:sp>
            <p:nvSpPr>
              <p:cNvPr id="64" name="Rectangle: Rounded Corners 63">
                <a:extLst>
                  <a:ext uri="{FF2B5EF4-FFF2-40B4-BE49-F238E27FC236}">
                    <a16:creationId xmlns:a16="http://schemas.microsoft.com/office/drawing/2014/main" id="{3D410A3C-FB1E-4CCB-8CB9-FCD3BC965C72}"/>
                  </a:ext>
                </a:extLst>
              </p:cNvPr>
              <p:cNvSpPr/>
              <p:nvPr/>
            </p:nvSpPr>
            <p:spPr>
              <a:xfrm>
                <a:off x="1997628" y="5214845"/>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𝑜</m:t>
                          </m:r>
                        </m:sup>
                      </m:sSup>
                    </m:oMath>
                  </m:oMathPara>
                </a14:m>
                <a:endParaRPr lang="en-US" dirty="0"/>
              </a:p>
            </p:txBody>
          </p:sp>
        </mc:Choice>
        <mc:Fallback xmlns="">
          <p:sp>
            <p:nvSpPr>
              <p:cNvPr id="64" name="Rectangle: Rounded Corners 63">
                <a:extLst>
                  <a:ext uri="{FF2B5EF4-FFF2-40B4-BE49-F238E27FC236}">
                    <a16:creationId xmlns:a16="http://schemas.microsoft.com/office/drawing/2014/main" id="{3D410A3C-FB1E-4CCB-8CB9-FCD3BC965C72}"/>
                  </a:ext>
                </a:extLst>
              </p:cNvPr>
              <p:cNvSpPr>
                <a:spLocks noRot="1" noChangeAspect="1" noMove="1" noResize="1" noEditPoints="1" noAdjustHandles="1" noChangeArrowheads="1" noChangeShapeType="1" noTextEdit="1"/>
              </p:cNvSpPr>
              <p:nvPr/>
            </p:nvSpPr>
            <p:spPr>
              <a:xfrm>
                <a:off x="1997628" y="5214845"/>
                <a:ext cx="533399" cy="541866"/>
              </a:xfrm>
              <a:prstGeom prst="roundRect">
                <a:avLst/>
              </a:prstGeom>
              <a:blipFill>
                <a:blip r:embed="rId14"/>
                <a:stretch>
                  <a:fillRect/>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D2921908-8E4A-43E3-A256-1404E8EF235B}"/>
              </a:ext>
            </a:extLst>
          </p:cNvPr>
          <p:cNvCxnSpPr>
            <a:cxnSpLocks/>
            <a:stCxn id="8" idx="2"/>
            <a:endCxn id="64" idx="1"/>
          </p:cNvCxnSpPr>
          <p:nvPr/>
        </p:nvCxnSpPr>
        <p:spPr>
          <a:xfrm>
            <a:off x="1540965" y="5478368"/>
            <a:ext cx="456663" cy="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EA091F-02A2-4310-BC69-331D4D3E0254}"/>
              </a:ext>
            </a:extLst>
          </p:cNvPr>
          <p:cNvCxnSpPr>
            <a:cxnSpLocks/>
            <a:stCxn id="64" idx="3"/>
            <a:endCxn id="99" idx="1"/>
          </p:cNvCxnSpPr>
          <p:nvPr/>
        </p:nvCxnSpPr>
        <p:spPr>
          <a:xfrm>
            <a:off x="2531027" y="5485778"/>
            <a:ext cx="428154" cy="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F1474285-445A-442D-9FC9-A1037983C7E2}"/>
                  </a:ext>
                </a:extLst>
              </p:cNvPr>
              <p:cNvSpPr/>
              <p:nvPr/>
            </p:nvSpPr>
            <p:spPr>
              <a:xfrm>
                <a:off x="9213940" y="331865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80" name="Rectangle: Rounded Corners 79">
                <a:extLst>
                  <a:ext uri="{FF2B5EF4-FFF2-40B4-BE49-F238E27FC236}">
                    <a16:creationId xmlns:a16="http://schemas.microsoft.com/office/drawing/2014/main" id="{F1474285-445A-442D-9FC9-A1037983C7E2}"/>
                  </a:ext>
                </a:extLst>
              </p:cNvPr>
              <p:cNvSpPr>
                <a:spLocks noRot="1" noChangeAspect="1" noMove="1" noResize="1" noEditPoints="1" noAdjustHandles="1" noChangeArrowheads="1" noChangeShapeType="1" noTextEdit="1"/>
              </p:cNvSpPr>
              <p:nvPr/>
            </p:nvSpPr>
            <p:spPr>
              <a:xfrm>
                <a:off x="9213940" y="3318658"/>
                <a:ext cx="533399" cy="541866"/>
              </a:xfrm>
              <a:prstGeom prst="round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Rounded Corners 86">
                <a:extLst>
                  <a:ext uri="{FF2B5EF4-FFF2-40B4-BE49-F238E27FC236}">
                    <a16:creationId xmlns:a16="http://schemas.microsoft.com/office/drawing/2014/main" id="{818C5D64-8320-415A-9813-B09C2D3CE151}"/>
                  </a:ext>
                </a:extLst>
              </p:cNvPr>
              <p:cNvSpPr/>
              <p:nvPr/>
            </p:nvSpPr>
            <p:spPr>
              <a:xfrm>
                <a:off x="8033363" y="3319845"/>
                <a:ext cx="938421"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𝑐</m:t>
                          </m:r>
                        </m:sup>
                      </m:sSup>
                    </m:oMath>
                  </m:oMathPara>
                </a14:m>
                <a:endParaRPr lang="en-US" dirty="0"/>
              </a:p>
            </p:txBody>
          </p:sp>
        </mc:Choice>
        <mc:Fallback xmlns="">
          <p:sp>
            <p:nvSpPr>
              <p:cNvPr id="87" name="Rectangle: Rounded Corners 86">
                <a:extLst>
                  <a:ext uri="{FF2B5EF4-FFF2-40B4-BE49-F238E27FC236}">
                    <a16:creationId xmlns:a16="http://schemas.microsoft.com/office/drawing/2014/main" id="{818C5D64-8320-415A-9813-B09C2D3CE151}"/>
                  </a:ext>
                </a:extLst>
              </p:cNvPr>
              <p:cNvSpPr>
                <a:spLocks noRot="1" noChangeAspect="1" noMove="1" noResize="1" noEditPoints="1" noAdjustHandles="1" noChangeArrowheads="1" noChangeShapeType="1" noTextEdit="1"/>
              </p:cNvSpPr>
              <p:nvPr/>
            </p:nvSpPr>
            <p:spPr>
              <a:xfrm>
                <a:off x="8033363" y="3319845"/>
                <a:ext cx="938421" cy="541833"/>
              </a:xfrm>
              <a:prstGeom prst="roundRect">
                <a:avLst/>
              </a:prstGeom>
              <a:blipFill>
                <a:blip r:embed="rId16"/>
                <a:stretch>
                  <a:fillRect/>
                </a:stretch>
              </a:blipFill>
            </p:spPr>
            <p:txBody>
              <a:bodyPr/>
              <a:lstStyle/>
              <a:p>
                <a:r>
                  <a:rPr lang="en-US">
                    <a:noFill/>
                  </a:rPr>
                  <a:t> </a:t>
                </a:r>
              </a:p>
            </p:txBody>
          </p:sp>
        </mc:Fallback>
      </mc:AlternateContent>
      <p:sp>
        <p:nvSpPr>
          <p:cNvPr id="95" name="Rectangle: Rounded Corners 94">
            <a:extLst>
              <a:ext uri="{FF2B5EF4-FFF2-40B4-BE49-F238E27FC236}">
                <a16:creationId xmlns:a16="http://schemas.microsoft.com/office/drawing/2014/main" id="{3CDDA1F3-1B8D-40EC-B603-A352830930D7}"/>
              </a:ext>
            </a:extLst>
          </p:cNvPr>
          <p:cNvSpPr/>
          <p:nvPr/>
        </p:nvSpPr>
        <p:spPr>
          <a:xfrm>
            <a:off x="6960607" y="3106696"/>
            <a:ext cx="790440"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i="1" dirty="0"/>
              <a:t>CC</a:t>
            </a:r>
          </a:p>
        </p:txBody>
      </p:sp>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051CD45B-3337-44A8-BC5C-721126E162D7}"/>
                  </a:ext>
                </a:extLst>
              </p:cNvPr>
              <p:cNvSpPr/>
              <p:nvPr/>
            </p:nvSpPr>
            <p:spPr>
              <a:xfrm>
                <a:off x="6071202" y="310860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US" b="0" i="1" smtClean="0">
                              <a:latin typeface="Cambria Math" panose="02040503050406030204" pitchFamily="18" charset="0"/>
                            </a:rPr>
                            <m:t>𝑐</m:t>
                          </m:r>
                        </m:sup>
                      </m:sSup>
                    </m:oMath>
                  </m:oMathPara>
                </a14:m>
                <a:endParaRPr lang="en-US" dirty="0"/>
              </a:p>
            </p:txBody>
          </p:sp>
        </mc:Choice>
        <mc:Fallback xmlns="">
          <p:sp>
            <p:nvSpPr>
              <p:cNvPr id="96" name="Rectangle: Rounded Corners 95">
                <a:extLst>
                  <a:ext uri="{FF2B5EF4-FFF2-40B4-BE49-F238E27FC236}">
                    <a16:creationId xmlns:a16="http://schemas.microsoft.com/office/drawing/2014/main" id="{051CD45B-3337-44A8-BC5C-721126E162D7}"/>
                  </a:ext>
                </a:extLst>
              </p:cNvPr>
              <p:cNvSpPr>
                <a:spLocks noRot="1" noChangeAspect="1" noMove="1" noResize="1" noEditPoints="1" noAdjustHandles="1" noChangeArrowheads="1" noChangeShapeType="1" noTextEdit="1"/>
              </p:cNvSpPr>
              <p:nvPr/>
            </p:nvSpPr>
            <p:spPr>
              <a:xfrm>
                <a:off x="6071202" y="3108607"/>
                <a:ext cx="533399" cy="541866"/>
              </a:xfrm>
              <a:prstGeom prst="roundRect">
                <a:avLst/>
              </a:prstGeom>
              <a:blipFill>
                <a:blip r:embed="rId17"/>
                <a:stretch>
                  <a:fillRect l="-3371"/>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438C678D-2880-4A63-B081-379017C6EEDF}"/>
              </a:ext>
            </a:extLst>
          </p:cNvPr>
          <p:cNvCxnSpPr>
            <a:cxnSpLocks/>
            <a:stCxn id="54" idx="1"/>
            <a:endCxn id="80" idx="3"/>
          </p:cNvCxnSpPr>
          <p:nvPr/>
        </p:nvCxnSpPr>
        <p:spPr>
          <a:xfrm flipH="1" flipV="1">
            <a:off x="9747339" y="3589591"/>
            <a:ext cx="300476" cy="21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9039EF2-C96A-4CCD-8433-6F0211B3347E}"/>
              </a:ext>
            </a:extLst>
          </p:cNvPr>
          <p:cNvCxnSpPr>
            <a:cxnSpLocks/>
            <a:stCxn id="80" idx="1"/>
            <a:endCxn id="87" idx="3"/>
          </p:cNvCxnSpPr>
          <p:nvPr/>
        </p:nvCxnSpPr>
        <p:spPr>
          <a:xfrm flipH="1">
            <a:off x="8971784" y="3589591"/>
            <a:ext cx="242156" cy="1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8F7E10A-4F54-4FCB-817E-3F4FAAF7B2A3}"/>
              </a:ext>
            </a:extLst>
          </p:cNvPr>
          <p:cNvCxnSpPr>
            <a:cxnSpLocks/>
            <a:stCxn id="87" idx="1"/>
            <a:endCxn id="95" idx="3"/>
          </p:cNvCxnSpPr>
          <p:nvPr/>
        </p:nvCxnSpPr>
        <p:spPr>
          <a:xfrm flipH="1" flipV="1">
            <a:off x="7751047" y="3377613"/>
            <a:ext cx="282316" cy="21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25C007-D460-456B-ACF4-3DEFC6A79241}"/>
              </a:ext>
            </a:extLst>
          </p:cNvPr>
          <p:cNvCxnSpPr>
            <a:cxnSpLocks/>
            <a:stCxn id="95" idx="1"/>
            <a:endCxn id="96" idx="3"/>
          </p:cNvCxnSpPr>
          <p:nvPr/>
        </p:nvCxnSpPr>
        <p:spPr>
          <a:xfrm flipH="1">
            <a:off x="6604601" y="3377613"/>
            <a:ext cx="356006" cy="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725EAA1-3A28-4D87-8FA1-23192658A595}"/>
                  </a:ext>
                </a:extLst>
              </p:cNvPr>
              <p:cNvSpPr txBox="1"/>
              <p:nvPr/>
            </p:nvSpPr>
            <p:spPr>
              <a:xfrm>
                <a:off x="6374535" y="70748"/>
                <a:ext cx="3532703" cy="954620"/>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face</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𝑜</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object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𝑠</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scene</m:t>
                    </m:r>
                  </m:oMath>
                </a14:m>
                <a:endParaRPr lang="en-US" dirty="0"/>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a14:m>
                <a:r>
                  <a:rPr lang="en-US" dirty="0"/>
                  <a:t>: engagement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a14:m>
                <a:r>
                  <a:rPr lang="en-US" dirty="0"/>
                  <a:t>: conversation</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𝑒</m:t>
                        </m:r>
                      </m:sup>
                    </m:sSup>
                  </m:oMath>
                </a14:m>
                <a:r>
                  <a:rPr lang="en-US" dirty="0"/>
                  <a:t>: emotion</a:t>
                </a:r>
              </a:p>
            </p:txBody>
          </p:sp>
        </mc:Choice>
        <mc:Fallback xmlns="">
          <p:sp>
            <p:nvSpPr>
              <p:cNvPr id="59" name="TextBox 58">
                <a:extLst>
                  <a:ext uri="{FF2B5EF4-FFF2-40B4-BE49-F238E27FC236}">
                    <a16:creationId xmlns:a16="http://schemas.microsoft.com/office/drawing/2014/main" id="{6725EAA1-3A28-4D87-8FA1-23192658A595}"/>
                  </a:ext>
                </a:extLst>
              </p:cNvPr>
              <p:cNvSpPr txBox="1">
                <a:spLocks noRot="1" noChangeAspect="1" noMove="1" noResize="1" noEditPoints="1" noAdjustHandles="1" noChangeArrowheads="1" noChangeShapeType="1" noTextEdit="1"/>
              </p:cNvSpPr>
              <p:nvPr/>
            </p:nvSpPr>
            <p:spPr>
              <a:xfrm>
                <a:off x="6374535" y="70748"/>
                <a:ext cx="3532703" cy="954620"/>
              </a:xfrm>
              <a:prstGeom prst="rect">
                <a:avLst/>
              </a:prstGeom>
              <a:blipFill>
                <a:blip r:embed="rId18"/>
                <a:stretch>
                  <a:fillRect r="-173" b="-7051"/>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BD1F6BDB-9411-437D-8CAE-F61708888F2B}"/>
              </a:ext>
            </a:extLst>
          </p:cNvPr>
          <p:cNvSpPr txBox="1"/>
          <p:nvPr/>
        </p:nvSpPr>
        <p:spPr>
          <a:xfrm>
            <a:off x="3887867" y="897807"/>
            <a:ext cx="2107129" cy="307777"/>
          </a:xfrm>
          <a:prstGeom prst="rect">
            <a:avLst/>
          </a:prstGeom>
          <a:noFill/>
        </p:spPr>
        <p:txBody>
          <a:bodyPr wrap="square" rtlCol="0">
            <a:spAutoFit/>
          </a:bodyPr>
          <a:lstStyle/>
          <a:p>
            <a:pPr algn="ctr"/>
            <a:r>
              <a:rPr lang="en-US" sz="1400" dirty="0"/>
              <a:t>Interaction level (H, L, N)</a:t>
            </a:r>
          </a:p>
        </p:txBody>
      </p:sp>
      <mc:AlternateContent xmlns:mc="http://schemas.openxmlformats.org/markup-compatibility/2006" xmlns:a14="http://schemas.microsoft.com/office/drawing/2010/main">
        <mc:Choice Requires="a14">
          <p:sp>
            <p:nvSpPr>
              <p:cNvPr id="245" name="Rectangle: Rounded Corners 244">
                <a:extLst>
                  <a:ext uri="{FF2B5EF4-FFF2-40B4-BE49-F238E27FC236}">
                    <a16:creationId xmlns:a16="http://schemas.microsoft.com/office/drawing/2014/main" id="{CB2B543F-DF51-4B25-A30B-E07AACCB630F}"/>
                  </a:ext>
                </a:extLst>
              </p:cNvPr>
              <p:cNvSpPr/>
              <p:nvPr/>
            </p:nvSpPr>
            <p:spPr>
              <a:xfrm>
                <a:off x="3648847" y="1485188"/>
                <a:ext cx="2587751" cy="5418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SG" b="0" i="1" smtClean="0">
                          <a:latin typeface="Cambria Math" panose="02040503050406030204" pitchFamily="18" charset="0"/>
                        </a:rPr>
                        <m:t>𝐼𝑛𝑡𝑒𝑟𝑎𝑐𝑡𝑖𝑜𝑛</m:t>
                      </m:r>
                      <m:r>
                        <a:rPr lang="en-SG" b="0" i="1" smtClean="0">
                          <a:latin typeface="Cambria Math" panose="02040503050406030204" pitchFamily="18" charset="0"/>
                        </a:rPr>
                        <m:t> </m:t>
                      </m:r>
                      <m:r>
                        <a:rPr lang="en-SG" b="0" i="1" smtClean="0">
                          <a:latin typeface="Cambria Math" panose="02040503050406030204" pitchFamily="18" charset="0"/>
                        </a:rPr>
                        <m:t>𝐶𝑙𝑎𝑠𝑠𝑖𝑓𝑖𝑒𝑟</m:t>
                      </m:r>
                    </m:oMath>
                  </m:oMathPara>
                </a14:m>
                <a:endParaRPr lang="en-US" dirty="0"/>
              </a:p>
            </p:txBody>
          </p:sp>
        </mc:Choice>
        <mc:Fallback xmlns="">
          <p:sp>
            <p:nvSpPr>
              <p:cNvPr id="245" name="Rectangle: Rounded Corners 244">
                <a:extLst>
                  <a:ext uri="{FF2B5EF4-FFF2-40B4-BE49-F238E27FC236}">
                    <a16:creationId xmlns:a16="http://schemas.microsoft.com/office/drawing/2014/main" id="{CB2B543F-DF51-4B25-A30B-E07AACCB630F}"/>
                  </a:ext>
                </a:extLst>
              </p:cNvPr>
              <p:cNvSpPr>
                <a:spLocks noRot="1" noChangeAspect="1" noMove="1" noResize="1" noEditPoints="1" noAdjustHandles="1" noChangeArrowheads="1" noChangeShapeType="1" noTextEdit="1"/>
              </p:cNvSpPr>
              <p:nvPr/>
            </p:nvSpPr>
            <p:spPr>
              <a:xfrm>
                <a:off x="3648847" y="1485188"/>
                <a:ext cx="2587751" cy="541866"/>
              </a:xfrm>
              <a:prstGeom prst="round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E7A57D4-9728-45C4-A8A5-23ED9F46A72B}"/>
                  </a:ext>
                </a:extLst>
              </p:cNvPr>
              <p:cNvSpPr/>
              <p:nvPr/>
            </p:nvSpPr>
            <p:spPr>
              <a:xfrm>
                <a:off x="2959181" y="5233267"/>
                <a:ext cx="1282595" cy="522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𝐿𝑆𝑇𝑀</m:t>
                      </m:r>
                      <m:r>
                        <a:rPr lang="en-US" b="0" i="1" smtClean="0">
                          <a:latin typeface="Cambria Math" panose="02040503050406030204" pitchFamily="18" charset="0"/>
                        </a:rPr>
                        <m:t> </m:t>
                      </m:r>
                      <m:r>
                        <a:rPr lang="en-US" b="0" i="1" smtClean="0">
                          <a:latin typeface="Cambria Math" panose="02040503050406030204" pitchFamily="18" charset="0"/>
                        </a:rPr>
                        <m:t>𝐴𝑢𝑡𝑜</m:t>
                      </m:r>
                    </m:oMath>
                  </m:oMathPara>
                </a14:m>
                <a:endParaRPr lang="en-US" dirty="0"/>
              </a:p>
            </p:txBody>
          </p:sp>
        </mc:Choice>
        <mc:Fallback xmlns="">
          <p:sp>
            <p:nvSpPr>
              <p:cNvPr id="99" name="Rectangle: Rounded Corners 98">
                <a:extLst>
                  <a:ext uri="{FF2B5EF4-FFF2-40B4-BE49-F238E27FC236}">
                    <a16:creationId xmlns:a16="http://schemas.microsoft.com/office/drawing/2014/main" id="{5E7A57D4-9728-45C4-A8A5-23ED9F46A72B}"/>
                  </a:ext>
                </a:extLst>
              </p:cNvPr>
              <p:cNvSpPr>
                <a:spLocks noRot="1" noChangeAspect="1" noMove="1" noResize="1" noEditPoints="1" noAdjustHandles="1" noChangeArrowheads="1" noChangeShapeType="1" noTextEdit="1"/>
              </p:cNvSpPr>
              <p:nvPr/>
            </p:nvSpPr>
            <p:spPr>
              <a:xfrm>
                <a:off x="2959181" y="5233267"/>
                <a:ext cx="1282595" cy="522820"/>
              </a:xfrm>
              <a:prstGeom prst="roundRect">
                <a:avLst/>
              </a:prstGeom>
              <a:blipFill>
                <a:blip r:embed="rId20"/>
                <a:stretch>
                  <a:fillRect l="-1408"/>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E988319A-AF34-4A48-89A9-DC1FFE250C1B}"/>
              </a:ext>
            </a:extLst>
          </p:cNvPr>
          <p:cNvSpPr txBox="1"/>
          <p:nvPr/>
        </p:nvSpPr>
        <p:spPr>
          <a:xfrm>
            <a:off x="4104515" y="5468360"/>
            <a:ext cx="1438279" cy="523220"/>
          </a:xfrm>
          <a:prstGeom prst="rect">
            <a:avLst/>
          </a:prstGeom>
          <a:noFill/>
        </p:spPr>
        <p:txBody>
          <a:bodyPr wrap="square" rtlCol="0">
            <a:spAutoFit/>
          </a:bodyPr>
          <a:lstStyle/>
          <a:p>
            <a:pPr algn="ctr"/>
            <a:r>
              <a:rPr lang="en-US" sz="1400" dirty="0"/>
              <a:t>1 Latent vector per episode</a:t>
            </a:r>
          </a:p>
        </p:txBody>
      </p:sp>
      <mc:AlternateContent xmlns:mc="http://schemas.openxmlformats.org/markup-compatibility/2006" xmlns:a14="http://schemas.microsoft.com/office/drawing/2010/main">
        <mc:Choice Requires="a14">
          <p:sp>
            <p:nvSpPr>
              <p:cNvPr id="117" name="Rectangle: Rounded Corners 116">
                <a:extLst>
                  <a:ext uri="{FF2B5EF4-FFF2-40B4-BE49-F238E27FC236}">
                    <a16:creationId xmlns:a16="http://schemas.microsoft.com/office/drawing/2014/main" id="{D1754CD6-418F-46FA-84EC-35DE04414CA7}"/>
                  </a:ext>
                </a:extLst>
              </p:cNvPr>
              <p:cNvSpPr/>
              <p:nvPr/>
            </p:nvSpPr>
            <p:spPr>
              <a:xfrm>
                <a:off x="1811011" y="2157311"/>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117" name="Rectangle: Rounded Corners 116">
                <a:extLst>
                  <a:ext uri="{FF2B5EF4-FFF2-40B4-BE49-F238E27FC236}">
                    <a16:creationId xmlns:a16="http://schemas.microsoft.com/office/drawing/2014/main" id="{D1754CD6-418F-46FA-84EC-35DE04414CA7}"/>
                  </a:ext>
                </a:extLst>
              </p:cNvPr>
              <p:cNvSpPr>
                <a:spLocks noRot="1" noChangeAspect="1" noMove="1" noResize="1" noEditPoints="1" noAdjustHandles="1" noChangeArrowheads="1" noChangeShapeType="1" noTextEdit="1"/>
              </p:cNvSpPr>
              <p:nvPr/>
            </p:nvSpPr>
            <p:spPr>
              <a:xfrm>
                <a:off x="1811011" y="2157311"/>
                <a:ext cx="533399" cy="541866"/>
              </a:xfrm>
              <a:prstGeom prst="round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Rounded Corners 117">
                <a:extLst>
                  <a:ext uri="{FF2B5EF4-FFF2-40B4-BE49-F238E27FC236}">
                    <a16:creationId xmlns:a16="http://schemas.microsoft.com/office/drawing/2014/main" id="{FA618DEA-48A1-4F6A-AA8E-9FDD3C750115}"/>
                  </a:ext>
                </a:extLst>
              </p:cNvPr>
              <p:cNvSpPr/>
              <p:nvPr/>
            </p:nvSpPr>
            <p:spPr>
              <a:xfrm>
                <a:off x="1801927" y="339670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m:oMathPara>
                </a14:m>
                <a:endParaRPr lang="en-US" dirty="0"/>
              </a:p>
            </p:txBody>
          </p:sp>
        </mc:Choice>
        <mc:Fallback xmlns="">
          <p:sp>
            <p:nvSpPr>
              <p:cNvPr id="118" name="Rectangle: Rounded Corners 117">
                <a:extLst>
                  <a:ext uri="{FF2B5EF4-FFF2-40B4-BE49-F238E27FC236}">
                    <a16:creationId xmlns:a16="http://schemas.microsoft.com/office/drawing/2014/main" id="{FA618DEA-48A1-4F6A-AA8E-9FDD3C750115}"/>
                  </a:ext>
                </a:extLst>
              </p:cNvPr>
              <p:cNvSpPr>
                <a:spLocks noRot="1" noChangeAspect="1" noMove="1" noResize="1" noEditPoints="1" noAdjustHandles="1" noChangeArrowheads="1" noChangeShapeType="1" noTextEdit="1"/>
              </p:cNvSpPr>
              <p:nvPr/>
            </p:nvSpPr>
            <p:spPr>
              <a:xfrm>
                <a:off x="1801927" y="3396706"/>
                <a:ext cx="533399" cy="541866"/>
              </a:xfrm>
              <a:prstGeom prst="roundRect">
                <a:avLst/>
              </a:prstGeom>
              <a:blipFill>
                <a:blip r:embed="rId22"/>
                <a:stretch>
                  <a:fillRect l="-3371"/>
                </a:stretch>
              </a:blipFill>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3DEB3620-E9C7-46B3-99FE-3A3739D961DB}"/>
              </a:ext>
            </a:extLst>
          </p:cNvPr>
          <p:cNvCxnSpPr>
            <a:cxnSpLocks/>
            <a:stCxn id="114" idx="2"/>
            <a:endCxn id="117" idx="1"/>
          </p:cNvCxnSpPr>
          <p:nvPr/>
        </p:nvCxnSpPr>
        <p:spPr>
          <a:xfrm flipV="1">
            <a:off x="1066496" y="2428244"/>
            <a:ext cx="744515" cy="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Rectangle: Rounded Corners 119">
                <a:extLst>
                  <a:ext uri="{FF2B5EF4-FFF2-40B4-BE49-F238E27FC236}">
                    <a16:creationId xmlns:a16="http://schemas.microsoft.com/office/drawing/2014/main" id="{8F104B8C-E77B-4098-956C-84C8B8C7BC92}"/>
                  </a:ext>
                </a:extLst>
              </p:cNvPr>
              <p:cNvSpPr/>
              <p:nvPr/>
            </p:nvSpPr>
            <p:spPr>
              <a:xfrm>
                <a:off x="1804123" y="276714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120" name="Rectangle: Rounded Corners 119">
                <a:extLst>
                  <a:ext uri="{FF2B5EF4-FFF2-40B4-BE49-F238E27FC236}">
                    <a16:creationId xmlns:a16="http://schemas.microsoft.com/office/drawing/2014/main" id="{8F104B8C-E77B-4098-956C-84C8B8C7BC92}"/>
                  </a:ext>
                </a:extLst>
              </p:cNvPr>
              <p:cNvSpPr>
                <a:spLocks noRot="1" noChangeAspect="1" noMove="1" noResize="1" noEditPoints="1" noAdjustHandles="1" noChangeArrowheads="1" noChangeShapeType="1" noTextEdit="1"/>
              </p:cNvSpPr>
              <p:nvPr/>
            </p:nvSpPr>
            <p:spPr>
              <a:xfrm>
                <a:off x="1804123" y="2767147"/>
                <a:ext cx="533399" cy="541866"/>
              </a:xfrm>
              <a:prstGeom prst="roundRect">
                <a:avLst/>
              </a:prstGeom>
              <a:blipFill>
                <a:blip r:embed="rId23"/>
                <a:stretch>
                  <a:fillRect/>
                </a:stretch>
              </a:blipFill>
            </p:spPr>
            <p:txBody>
              <a:bodyPr/>
              <a:lstStyle/>
              <a:p>
                <a:r>
                  <a:rPr lang="en-US">
                    <a:noFill/>
                  </a:rPr>
                  <a:t> </a:t>
                </a:r>
              </a:p>
            </p:txBody>
          </p:sp>
        </mc:Fallback>
      </mc:AlternateContent>
      <p:cxnSp>
        <p:nvCxnSpPr>
          <p:cNvPr id="122" name="Straight Arrow Connector 121">
            <a:extLst>
              <a:ext uri="{FF2B5EF4-FFF2-40B4-BE49-F238E27FC236}">
                <a16:creationId xmlns:a16="http://schemas.microsoft.com/office/drawing/2014/main" id="{16BA9AEE-D229-45E6-B10D-ECBC664CD1A6}"/>
              </a:ext>
            </a:extLst>
          </p:cNvPr>
          <p:cNvCxnSpPr>
            <a:cxnSpLocks/>
            <a:stCxn id="114" idx="2"/>
            <a:endCxn id="120" idx="1"/>
          </p:cNvCxnSpPr>
          <p:nvPr/>
        </p:nvCxnSpPr>
        <p:spPr>
          <a:xfrm>
            <a:off x="1066496" y="2429845"/>
            <a:ext cx="737627" cy="60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ectangle: Rounded Corners 137">
                <a:extLst>
                  <a:ext uri="{FF2B5EF4-FFF2-40B4-BE49-F238E27FC236}">
                    <a16:creationId xmlns:a16="http://schemas.microsoft.com/office/drawing/2014/main" id="{50768431-8032-4A97-9C25-0EA0CC3CBF37}"/>
                  </a:ext>
                </a:extLst>
              </p:cNvPr>
              <p:cNvSpPr/>
              <p:nvPr/>
            </p:nvSpPr>
            <p:spPr>
              <a:xfrm>
                <a:off x="2554608" y="2157859"/>
                <a:ext cx="11167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138" name="Rectangle: Rounded Corners 137">
                <a:extLst>
                  <a:ext uri="{FF2B5EF4-FFF2-40B4-BE49-F238E27FC236}">
                    <a16:creationId xmlns:a16="http://schemas.microsoft.com/office/drawing/2014/main" id="{50768431-8032-4A97-9C25-0EA0CC3CBF37}"/>
                  </a:ext>
                </a:extLst>
              </p:cNvPr>
              <p:cNvSpPr>
                <a:spLocks noRot="1" noChangeAspect="1" noMove="1" noResize="1" noEditPoints="1" noAdjustHandles="1" noChangeArrowheads="1" noChangeShapeType="1" noTextEdit="1"/>
              </p:cNvSpPr>
              <p:nvPr/>
            </p:nvSpPr>
            <p:spPr>
              <a:xfrm>
                <a:off x="2554608" y="2157859"/>
                <a:ext cx="1116745" cy="541833"/>
              </a:xfrm>
              <a:prstGeom prst="round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Rounded Corners 138">
                <a:extLst>
                  <a:ext uri="{FF2B5EF4-FFF2-40B4-BE49-F238E27FC236}">
                    <a16:creationId xmlns:a16="http://schemas.microsoft.com/office/drawing/2014/main" id="{EDA9DFA0-BAF3-465D-9B90-9A688B1E5267}"/>
                  </a:ext>
                </a:extLst>
              </p:cNvPr>
              <p:cNvSpPr/>
              <p:nvPr/>
            </p:nvSpPr>
            <p:spPr>
              <a:xfrm>
                <a:off x="2543291" y="3394504"/>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𝑒𝑛</m:t>
                          </m:r>
                        </m:sup>
                      </m:sSup>
                    </m:oMath>
                  </m:oMathPara>
                </a14:m>
                <a:endParaRPr lang="en-US" dirty="0"/>
              </a:p>
            </p:txBody>
          </p:sp>
        </mc:Choice>
        <mc:Fallback xmlns="">
          <p:sp>
            <p:nvSpPr>
              <p:cNvPr id="139" name="Rectangle: Rounded Corners 138">
                <a:extLst>
                  <a:ext uri="{FF2B5EF4-FFF2-40B4-BE49-F238E27FC236}">
                    <a16:creationId xmlns:a16="http://schemas.microsoft.com/office/drawing/2014/main" id="{EDA9DFA0-BAF3-465D-9B90-9A688B1E5267}"/>
                  </a:ext>
                </a:extLst>
              </p:cNvPr>
              <p:cNvSpPr>
                <a:spLocks noRot="1" noChangeAspect="1" noMove="1" noResize="1" noEditPoints="1" noAdjustHandles="1" noChangeArrowheads="1" noChangeShapeType="1" noTextEdit="1"/>
              </p:cNvSpPr>
              <p:nvPr/>
            </p:nvSpPr>
            <p:spPr>
              <a:xfrm>
                <a:off x="2543291" y="3394504"/>
                <a:ext cx="1134532" cy="541833"/>
              </a:xfrm>
              <a:prstGeom prst="round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Rounded Corners 140">
                <a:extLst>
                  <a:ext uri="{FF2B5EF4-FFF2-40B4-BE49-F238E27FC236}">
                    <a16:creationId xmlns:a16="http://schemas.microsoft.com/office/drawing/2014/main" id="{061A237A-B40F-4758-8905-4B5E06AFB9C7}"/>
                  </a:ext>
                </a:extLst>
              </p:cNvPr>
              <p:cNvSpPr/>
              <p:nvPr/>
            </p:nvSpPr>
            <p:spPr>
              <a:xfrm>
                <a:off x="2537060" y="276901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𝑐</m:t>
                          </m:r>
                        </m:sup>
                      </m:sSup>
                    </m:oMath>
                  </m:oMathPara>
                </a14:m>
                <a:endParaRPr lang="en-US" dirty="0"/>
              </a:p>
            </p:txBody>
          </p:sp>
        </mc:Choice>
        <mc:Fallback xmlns="">
          <p:sp>
            <p:nvSpPr>
              <p:cNvPr id="141" name="Rectangle: Rounded Corners 140">
                <a:extLst>
                  <a:ext uri="{FF2B5EF4-FFF2-40B4-BE49-F238E27FC236}">
                    <a16:creationId xmlns:a16="http://schemas.microsoft.com/office/drawing/2014/main" id="{061A237A-B40F-4758-8905-4B5E06AFB9C7}"/>
                  </a:ext>
                </a:extLst>
              </p:cNvPr>
              <p:cNvSpPr>
                <a:spLocks noRot="1" noChangeAspect="1" noMove="1" noResize="1" noEditPoints="1" noAdjustHandles="1" noChangeArrowheads="1" noChangeShapeType="1" noTextEdit="1"/>
              </p:cNvSpPr>
              <p:nvPr/>
            </p:nvSpPr>
            <p:spPr>
              <a:xfrm>
                <a:off x="2537060" y="2769019"/>
                <a:ext cx="1134532" cy="541833"/>
              </a:xfrm>
              <a:prstGeom prst="roundRect">
                <a:avLst/>
              </a:prstGeom>
              <a:blipFill>
                <a:blip r:embed="rId26"/>
                <a:stretch>
                  <a:fillRect/>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2B49830A-9146-4455-B851-778C1EE17111}"/>
              </a:ext>
            </a:extLst>
          </p:cNvPr>
          <p:cNvCxnSpPr>
            <a:cxnSpLocks/>
            <a:stCxn id="117" idx="3"/>
            <a:endCxn id="138" idx="1"/>
          </p:cNvCxnSpPr>
          <p:nvPr/>
        </p:nvCxnSpPr>
        <p:spPr>
          <a:xfrm>
            <a:off x="2344410" y="2428244"/>
            <a:ext cx="210198" cy="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1AD678A-D044-45EA-93C5-DFA5836A8F34}"/>
              </a:ext>
            </a:extLst>
          </p:cNvPr>
          <p:cNvCxnSpPr>
            <a:cxnSpLocks/>
            <a:stCxn id="120" idx="3"/>
            <a:endCxn id="141" idx="1"/>
          </p:cNvCxnSpPr>
          <p:nvPr/>
        </p:nvCxnSpPr>
        <p:spPr>
          <a:xfrm>
            <a:off x="2337522" y="3038080"/>
            <a:ext cx="199538" cy="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09074B7-977C-442B-B11C-6583DB8DCA22}"/>
              </a:ext>
            </a:extLst>
          </p:cNvPr>
          <p:cNvCxnSpPr>
            <a:cxnSpLocks/>
            <a:stCxn id="118" idx="3"/>
            <a:endCxn id="139" idx="1"/>
          </p:cNvCxnSpPr>
          <p:nvPr/>
        </p:nvCxnSpPr>
        <p:spPr>
          <a:xfrm flipV="1">
            <a:off x="2335326" y="3665421"/>
            <a:ext cx="207965" cy="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559B1FE-D330-4CB6-B80C-6DB5917233F9}"/>
              </a:ext>
            </a:extLst>
          </p:cNvPr>
          <p:cNvCxnSpPr>
            <a:cxnSpLocks/>
            <a:stCxn id="5" idx="1"/>
            <a:endCxn id="102" idx="2"/>
          </p:cNvCxnSpPr>
          <p:nvPr/>
        </p:nvCxnSpPr>
        <p:spPr>
          <a:xfrm flipV="1">
            <a:off x="797595" y="4222981"/>
            <a:ext cx="4967" cy="78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Rounded Corners 101">
                <a:extLst>
                  <a:ext uri="{FF2B5EF4-FFF2-40B4-BE49-F238E27FC236}">
                    <a16:creationId xmlns:a16="http://schemas.microsoft.com/office/drawing/2014/main" id="{21359446-CA0B-4227-8C28-987675E93181}"/>
                  </a:ext>
                </a:extLst>
              </p:cNvPr>
              <p:cNvSpPr/>
              <p:nvPr/>
            </p:nvSpPr>
            <p:spPr>
              <a:xfrm>
                <a:off x="277890" y="3317611"/>
                <a:ext cx="1049344" cy="90537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0" i="1" dirty="0" err="1"/>
                  <a:t>S</a:t>
                </a:r>
                <a:r>
                  <a:rPr lang="en-SG" b="0" i="1" dirty="0"/>
                  <a:t>eq</a:t>
                </a:r>
                <a14:m>
                  <m:oMath xmlns:m="http://schemas.openxmlformats.org/officeDocument/2006/math">
                    <m:r>
                      <a:rPr lang="en-SG" b="0" i="1" smtClean="0">
                        <a:latin typeface="Cambria Math" panose="02040503050406030204" pitchFamily="18" charset="0"/>
                      </a:rPr>
                      <m:t> </m:t>
                    </m:r>
                    <m:r>
                      <a:rPr lang="en-SG" b="0" i="1" smtClean="0">
                        <a:latin typeface="Cambria Math" panose="02040503050406030204" pitchFamily="18" charset="0"/>
                      </a:rPr>
                      <m:t>𝐷𝑒𝑡𝑒𝑐𝑡𝑜𝑟</m:t>
                    </m:r>
                  </m:oMath>
                </a14:m>
                <a:endParaRPr lang="en-US" dirty="0"/>
              </a:p>
            </p:txBody>
          </p:sp>
        </mc:Choice>
        <mc:Fallback xmlns="">
          <p:sp>
            <p:nvSpPr>
              <p:cNvPr id="102" name="Rectangle: Rounded Corners 101">
                <a:extLst>
                  <a:ext uri="{FF2B5EF4-FFF2-40B4-BE49-F238E27FC236}">
                    <a16:creationId xmlns:a16="http://schemas.microsoft.com/office/drawing/2014/main" id="{21359446-CA0B-4227-8C28-987675E93181}"/>
                  </a:ext>
                </a:extLst>
              </p:cNvPr>
              <p:cNvSpPr>
                <a:spLocks noRot="1" noChangeAspect="1" noMove="1" noResize="1" noEditPoints="1" noAdjustHandles="1" noChangeArrowheads="1" noChangeShapeType="1" noTextEdit="1"/>
              </p:cNvSpPr>
              <p:nvPr/>
            </p:nvSpPr>
            <p:spPr>
              <a:xfrm>
                <a:off x="277890" y="3317611"/>
                <a:ext cx="1049344" cy="905370"/>
              </a:xfrm>
              <a:prstGeom prst="roundRect">
                <a:avLst/>
              </a:prstGeom>
              <a:blipFill>
                <a:blip r:embed="rId27"/>
                <a:stretch>
                  <a:fillRect r="-2874"/>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8A38116F-C1BD-442B-A778-CCE169412F8B}"/>
              </a:ext>
            </a:extLst>
          </p:cNvPr>
          <p:cNvCxnSpPr>
            <a:cxnSpLocks/>
            <a:stCxn id="102" idx="0"/>
          </p:cNvCxnSpPr>
          <p:nvPr/>
        </p:nvCxnSpPr>
        <p:spPr>
          <a:xfrm flipV="1">
            <a:off x="802562" y="3019980"/>
            <a:ext cx="0" cy="29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0212E3A-5F70-4977-8CF1-CB1C58D7C3D0}"/>
              </a:ext>
            </a:extLst>
          </p:cNvPr>
          <p:cNvGrpSpPr/>
          <p:nvPr/>
        </p:nvGrpSpPr>
        <p:grpSpPr>
          <a:xfrm>
            <a:off x="170729" y="1968665"/>
            <a:ext cx="869233" cy="794230"/>
            <a:chOff x="1305656" y="2441439"/>
            <a:chExt cx="246846" cy="195912"/>
          </a:xfrm>
        </p:grpSpPr>
        <p:sp>
          <p:nvSpPr>
            <p:cNvPr id="108" name="Parallelogram 107">
              <a:extLst>
                <a:ext uri="{FF2B5EF4-FFF2-40B4-BE49-F238E27FC236}">
                  <a16:creationId xmlns:a16="http://schemas.microsoft.com/office/drawing/2014/main" id="{A21D53A6-5BB4-4012-A355-69F66B704FE8}"/>
                </a:ext>
              </a:extLst>
            </p:cNvPr>
            <p:cNvSpPr/>
            <p:nvPr/>
          </p:nvSpPr>
          <p:spPr>
            <a:xfrm rot="20586206">
              <a:off x="1305656" y="2441439"/>
              <a:ext cx="168277" cy="162619"/>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a:extLst>
                <a:ext uri="{FF2B5EF4-FFF2-40B4-BE49-F238E27FC236}">
                  <a16:creationId xmlns:a16="http://schemas.microsoft.com/office/drawing/2014/main" id="{89627F47-E733-4F86-87D5-EF15F9065C53}"/>
                </a:ext>
              </a:extLst>
            </p:cNvPr>
            <p:cNvSpPr/>
            <p:nvPr/>
          </p:nvSpPr>
          <p:spPr>
            <a:xfrm rot="20586206">
              <a:off x="1330319" y="2453271"/>
              <a:ext cx="173513" cy="162875"/>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a:extLst>
                <a:ext uri="{FF2B5EF4-FFF2-40B4-BE49-F238E27FC236}">
                  <a16:creationId xmlns:a16="http://schemas.microsoft.com/office/drawing/2014/main" id="{AE860E6D-AFE7-43DA-AB96-9A99ABD829B4}"/>
                </a:ext>
              </a:extLst>
            </p:cNvPr>
            <p:cNvSpPr/>
            <p:nvPr/>
          </p:nvSpPr>
          <p:spPr>
            <a:xfrm rot="20586206">
              <a:off x="1357814" y="2466859"/>
              <a:ext cx="194688" cy="170492"/>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extBox 135">
            <a:extLst>
              <a:ext uri="{FF2B5EF4-FFF2-40B4-BE49-F238E27FC236}">
                <a16:creationId xmlns:a16="http://schemas.microsoft.com/office/drawing/2014/main" id="{116417C7-5FC2-41C4-8D3E-A65BDAE03B14}"/>
              </a:ext>
            </a:extLst>
          </p:cNvPr>
          <p:cNvSpPr txBox="1"/>
          <p:nvPr/>
        </p:nvSpPr>
        <p:spPr>
          <a:xfrm>
            <a:off x="14710" y="1363779"/>
            <a:ext cx="1438279" cy="523220"/>
          </a:xfrm>
          <a:prstGeom prst="rect">
            <a:avLst/>
          </a:prstGeom>
          <a:noFill/>
        </p:spPr>
        <p:txBody>
          <a:bodyPr wrap="square" rtlCol="0">
            <a:spAutoFit/>
          </a:bodyPr>
          <a:lstStyle/>
          <a:p>
            <a:pPr algn="ctr"/>
            <a:r>
              <a:rPr lang="en-US" sz="1400" dirty="0"/>
              <a:t>For each face sequence</a:t>
            </a:r>
          </a:p>
        </p:txBody>
      </p:sp>
      <p:graphicFrame>
        <p:nvGraphicFramePr>
          <p:cNvPr id="93" name="Table 23">
            <a:extLst>
              <a:ext uri="{FF2B5EF4-FFF2-40B4-BE49-F238E27FC236}">
                <a16:creationId xmlns:a16="http://schemas.microsoft.com/office/drawing/2014/main" id="{5E11158F-F2C9-4647-88BA-EF61AFDF0FF6}"/>
              </a:ext>
            </a:extLst>
          </p:cNvPr>
          <p:cNvGraphicFramePr>
            <a:graphicFrameLocks noGrp="1"/>
          </p:cNvGraphicFramePr>
          <p:nvPr>
            <p:extLst>
              <p:ext uri="{D42A27DB-BD31-4B8C-83A1-F6EECF244321}">
                <p14:modId xmlns:p14="http://schemas.microsoft.com/office/powerpoint/2010/main" val="3327733764"/>
              </p:ext>
            </p:extLst>
          </p:nvPr>
        </p:nvGraphicFramePr>
        <p:xfrm>
          <a:off x="9969660" y="50420"/>
          <a:ext cx="2107130" cy="2286000"/>
        </p:xfrm>
        <a:graphic>
          <a:graphicData uri="http://schemas.openxmlformats.org/drawingml/2006/table">
            <a:tbl>
              <a:tblPr firstRow="1" bandRow="1">
                <a:tableStyleId>{5C22544A-7EE6-4342-B048-85BDC9FD1C3A}</a:tableStyleId>
              </a:tblPr>
              <a:tblGrid>
                <a:gridCol w="2107130">
                  <a:extLst>
                    <a:ext uri="{9D8B030D-6E8A-4147-A177-3AD203B41FA5}">
                      <a16:colId xmlns:a16="http://schemas.microsoft.com/office/drawing/2014/main" val="302184167"/>
                    </a:ext>
                  </a:extLst>
                </a:gridCol>
              </a:tblGrid>
              <a:tr h="202127">
                <a:tc>
                  <a:txBody>
                    <a:bodyPr/>
                    <a:lstStyle/>
                    <a:p>
                      <a:r>
                        <a:rPr lang="en-SG" sz="1200" dirty="0"/>
                        <a:t>Modals</a:t>
                      </a:r>
                    </a:p>
                  </a:txBody>
                  <a:tcPr/>
                </a:tc>
                <a:extLst>
                  <a:ext uri="{0D108BD9-81ED-4DB2-BD59-A6C34878D82A}">
                    <a16:rowId xmlns:a16="http://schemas.microsoft.com/office/drawing/2014/main" val="719545504"/>
                  </a:ext>
                </a:extLst>
              </a:tr>
              <a:tr h="202127">
                <a:tc>
                  <a:txBody>
                    <a:bodyPr/>
                    <a:lstStyle/>
                    <a:p>
                      <a:r>
                        <a:rPr lang="en-SG" sz="1200" b="0" dirty="0"/>
                        <a:t>Conversation (Binary)</a:t>
                      </a:r>
                    </a:p>
                  </a:txBody>
                  <a:tcPr>
                    <a:solidFill>
                      <a:srgbClr val="BDD7EE"/>
                    </a:solidFill>
                  </a:tcPr>
                </a:tc>
                <a:extLst>
                  <a:ext uri="{0D108BD9-81ED-4DB2-BD59-A6C34878D82A}">
                    <a16:rowId xmlns:a16="http://schemas.microsoft.com/office/drawing/2014/main" val="3529046454"/>
                  </a:ext>
                </a:extLst>
              </a:tr>
              <a:tr h="202127">
                <a:tc>
                  <a:txBody>
                    <a:bodyPr/>
                    <a:lstStyle/>
                    <a:p>
                      <a:r>
                        <a:rPr lang="en-SG" sz="1200" i="0" strike="noStrike" dirty="0">
                          <a:solidFill>
                            <a:schemeClr val="tx1"/>
                          </a:solidFill>
                        </a:rPr>
                        <a:t>Engagement (Binary)</a:t>
                      </a:r>
                    </a:p>
                  </a:txBody>
                  <a:tcPr>
                    <a:solidFill>
                      <a:srgbClr val="FFE699"/>
                    </a:solidFill>
                  </a:tcPr>
                </a:tc>
                <a:extLst>
                  <a:ext uri="{0D108BD9-81ED-4DB2-BD59-A6C34878D82A}">
                    <a16:rowId xmlns:a16="http://schemas.microsoft.com/office/drawing/2014/main" val="3234337034"/>
                  </a:ext>
                </a:extLst>
              </a:tr>
              <a:tr h="349129">
                <a:tc>
                  <a:txBody>
                    <a:bodyPr/>
                    <a:lstStyle/>
                    <a:p>
                      <a:r>
                        <a:rPr lang="en-SG" sz="1200" b="0" strike="sngStrike" dirty="0">
                          <a:effectLst/>
                        </a:rPr>
                        <a:t>Participation (Active, Passive, Indifferent)</a:t>
                      </a:r>
                    </a:p>
                  </a:txBody>
                  <a:tcPr>
                    <a:solidFill>
                      <a:srgbClr val="92D050"/>
                    </a:solidFill>
                  </a:tcPr>
                </a:tc>
                <a:extLst>
                  <a:ext uri="{0D108BD9-81ED-4DB2-BD59-A6C34878D82A}">
                    <a16:rowId xmlns:a16="http://schemas.microsoft.com/office/drawing/2014/main" val="1547145750"/>
                  </a:ext>
                </a:extLst>
              </a:tr>
              <a:tr h="202127">
                <a:tc>
                  <a:txBody>
                    <a:bodyPr/>
                    <a:lstStyle/>
                    <a:p>
                      <a:r>
                        <a:rPr lang="en-SG" sz="1200" b="0" dirty="0"/>
                        <a:t>Emotions (Binary)</a:t>
                      </a:r>
                    </a:p>
                  </a:txBody>
                  <a:tcPr>
                    <a:solidFill>
                      <a:srgbClr val="AFABAB"/>
                    </a:solidFill>
                  </a:tcPr>
                </a:tc>
                <a:extLst>
                  <a:ext uri="{0D108BD9-81ED-4DB2-BD59-A6C34878D82A}">
                    <a16:rowId xmlns:a16="http://schemas.microsoft.com/office/drawing/2014/main" val="2229297034"/>
                  </a:ext>
                </a:extLst>
              </a:tr>
              <a:tr h="202127">
                <a:tc>
                  <a:txBody>
                    <a:bodyPr/>
                    <a:lstStyle/>
                    <a:p>
                      <a:r>
                        <a:rPr lang="en-SG" sz="1200" i="0" strike="sngStrike" dirty="0">
                          <a:solidFill>
                            <a:schemeClr val="tx1"/>
                          </a:solidFill>
                        </a:rPr>
                        <a:t>Social Group (Binary)</a:t>
                      </a:r>
                    </a:p>
                  </a:txBody>
                  <a:tcPr>
                    <a:solidFill>
                      <a:srgbClr val="D29DD3"/>
                    </a:solidFill>
                  </a:tcPr>
                </a:tc>
                <a:extLst>
                  <a:ext uri="{0D108BD9-81ED-4DB2-BD59-A6C34878D82A}">
                    <a16:rowId xmlns:a16="http://schemas.microsoft.com/office/drawing/2014/main" val="1782716601"/>
                  </a:ext>
                </a:extLst>
              </a:tr>
              <a:tr h="202127">
                <a:tc>
                  <a:txBody>
                    <a:bodyPr/>
                    <a:lstStyle/>
                    <a:p>
                      <a:r>
                        <a:rPr lang="en-SG" sz="1200" dirty="0"/>
                        <a:t>Duration (Brief) </a:t>
                      </a:r>
                      <a:r>
                        <a:rPr lang="en-SG" sz="1200" b="1" dirty="0"/>
                        <a:t>(Is it more than a frame count?)</a:t>
                      </a:r>
                    </a:p>
                  </a:txBody>
                  <a:tcPr>
                    <a:solidFill>
                      <a:srgbClr val="99EAF5"/>
                    </a:solidFill>
                  </a:tcPr>
                </a:tc>
                <a:extLst>
                  <a:ext uri="{0D108BD9-81ED-4DB2-BD59-A6C34878D82A}">
                    <a16:rowId xmlns:a16="http://schemas.microsoft.com/office/drawing/2014/main" val="3689877119"/>
                  </a:ext>
                </a:extLst>
              </a:tr>
            </a:tbl>
          </a:graphicData>
        </a:graphic>
      </p:graphicFrame>
      <p:cxnSp>
        <p:nvCxnSpPr>
          <p:cNvPr id="112" name="Straight Arrow Connector 111">
            <a:extLst>
              <a:ext uri="{FF2B5EF4-FFF2-40B4-BE49-F238E27FC236}">
                <a16:creationId xmlns:a16="http://schemas.microsoft.com/office/drawing/2014/main" id="{9D4EE7D8-EE02-444F-A96C-B1281617087C}"/>
              </a:ext>
            </a:extLst>
          </p:cNvPr>
          <p:cNvCxnSpPr>
            <a:cxnSpLocks/>
            <a:stCxn id="114" idx="2"/>
            <a:endCxn id="118" idx="1"/>
          </p:cNvCxnSpPr>
          <p:nvPr/>
        </p:nvCxnSpPr>
        <p:spPr>
          <a:xfrm>
            <a:off x="1066496" y="2429845"/>
            <a:ext cx="735431" cy="1237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Parallelogram 113">
            <a:extLst>
              <a:ext uri="{FF2B5EF4-FFF2-40B4-BE49-F238E27FC236}">
                <a16:creationId xmlns:a16="http://schemas.microsoft.com/office/drawing/2014/main" id="{EE4685C5-C559-4D04-8F64-8DF5795ECA3D}"/>
              </a:ext>
            </a:extLst>
          </p:cNvPr>
          <p:cNvSpPr/>
          <p:nvPr/>
        </p:nvSpPr>
        <p:spPr>
          <a:xfrm rot="20586206">
            <a:off x="507508" y="2163549"/>
            <a:ext cx="663211" cy="67073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l="-236928" t="-89265" r="-145221" b="-150261"/>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Arrow Connector 186">
            <a:extLst>
              <a:ext uri="{FF2B5EF4-FFF2-40B4-BE49-F238E27FC236}">
                <a16:creationId xmlns:a16="http://schemas.microsoft.com/office/drawing/2014/main" id="{0282B697-5E04-4AE7-89C6-BCC9481A2677}"/>
              </a:ext>
            </a:extLst>
          </p:cNvPr>
          <p:cNvCxnSpPr>
            <a:cxnSpLocks/>
            <a:stCxn id="54" idx="2"/>
            <a:endCxn id="95" idx="2"/>
          </p:cNvCxnSpPr>
          <p:nvPr/>
        </p:nvCxnSpPr>
        <p:spPr>
          <a:xfrm rot="5400000" flipH="1">
            <a:off x="8659078" y="2345279"/>
            <a:ext cx="919624" cy="3526125"/>
          </a:xfrm>
          <a:prstGeom prst="bentConnector3">
            <a:avLst>
              <a:gd name="adj1" fmla="val -24858"/>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DDBE1AD-8592-47C4-BC2F-06BA4BC53B7E}"/>
              </a:ext>
            </a:extLst>
          </p:cNvPr>
          <p:cNvSpPr txBox="1"/>
          <p:nvPr/>
        </p:nvSpPr>
        <p:spPr>
          <a:xfrm>
            <a:off x="7529181" y="4766992"/>
            <a:ext cx="2957422" cy="307777"/>
          </a:xfrm>
          <a:prstGeom prst="rect">
            <a:avLst/>
          </a:prstGeom>
          <a:noFill/>
        </p:spPr>
        <p:txBody>
          <a:bodyPr wrap="square" rtlCol="0">
            <a:spAutoFit/>
          </a:bodyPr>
          <a:lstStyle/>
          <a:p>
            <a:pPr algn="ctr"/>
            <a:r>
              <a:rPr lang="en-US" sz="1400" dirty="0"/>
              <a:t>Latent vector for each seq per episode</a:t>
            </a:r>
          </a:p>
        </p:txBody>
      </p:sp>
      <p:cxnSp>
        <p:nvCxnSpPr>
          <p:cNvPr id="132" name="Straight Arrow Connector 131">
            <a:extLst>
              <a:ext uri="{FF2B5EF4-FFF2-40B4-BE49-F238E27FC236}">
                <a16:creationId xmlns:a16="http://schemas.microsoft.com/office/drawing/2014/main" id="{77408445-BDA7-4C43-AF99-BBF1F0183499}"/>
              </a:ext>
            </a:extLst>
          </p:cNvPr>
          <p:cNvCxnSpPr>
            <a:cxnSpLocks/>
            <a:stCxn id="91" idx="1"/>
          </p:cNvCxnSpPr>
          <p:nvPr/>
        </p:nvCxnSpPr>
        <p:spPr>
          <a:xfrm flipH="1">
            <a:off x="5803217" y="2796900"/>
            <a:ext cx="263979" cy="60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3C8B0BC-37D9-45D7-8E16-2DA818FFE8C6}"/>
              </a:ext>
            </a:extLst>
          </p:cNvPr>
          <p:cNvCxnSpPr>
            <a:cxnSpLocks/>
            <a:stCxn id="96" idx="1"/>
          </p:cNvCxnSpPr>
          <p:nvPr/>
        </p:nvCxnSpPr>
        <p:spPr>
          <a:xfrm flipH="1">
            <a:off x="5778757" y="3379540"/>
            <a:ext cx="292445" cy="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8EB408D-C6DA-44E0-928E-AA7EE7DFD995}"/>
              </a:ext>
            </a:extLst>
          </p:cNvPr>
          <p:cNvCxnSpPr>
            <a:cxnSpLocks/>
            <a:stCxn id="92" idx="1"/>
          </p:cNvCxnSpPr>
          <p:nvPr/>
        </p:nvCxnSpPr>
        <p:spPr>
          <a:xfrm flipH="1" flipV="1">
            <a:off x="5818785" y="3386173"/>
            <a:ext cx="245833" cy="59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EEC604B2-7B45-456E-AFE4-5EA77CCE4156}"/>
              </a:ext>
            </a:extLst>
          </p:cNvPr>
          <p:cNvSpPr txBox="1"/>
          <p:nvPr/>
        </p:nvSpPr>
        <p:spPr>
          <a:xfrm>
            <a:off x="10032198" y="2560570"/>
            <a:ext cx="1585280" cy="584775"/>
          </a:xfrm>
          <a:prstGeom prst="rect">
            <a:avLst/>
          </a:prstGeom>
          <a:noFill/>
        </p:spPr>
        <p:txBody>
          <a:bodyPr wrap="square">
            <a:spAutoFit/>
          </a:bodyPr>
          <a:lstStyle/>
          <a:p>
            <a:pPr algn="ctr"/>
            <a:r>
              <a:rPr lang="en-US" sz="1600" dirty="0"/>
              <a:t>Neighborhood</a:t>
            </a:r>
          </a:p>
          <a:p>
            <a:pPr algn="ctr"/>
            <a:r>
              <a:rPr lang="en-US" sz="1600" dirty="0"/>
              <a:t>(Episode Level)</a:t>
            </a:r>
            <a:endParaRPr lang="en-SG" sz="1600" dirty="0"/>
          </a:p>
        </p:txBody>
      </p:sp>
      <p:cxnSp>
        <p:nvCxnSpPr>
          <p:cNvPr id="153" name="Straight Arrow Connector 152">
            <a:extLst>
              <a:ext uri="{FF2B5EF4-FFF2-40B4-BE49-F238E27FC236}">
                <a16:creationId xmlns:a16="http://schemas.microsoft.com/office/drawing/2014/main" id="{1BCE025C-05BC-4589-9E18-FC1A71D21307}"/>
              </a:ext>
            </a:extLst>
          </p:cNvPr>
          <p:cNvCxnSpPr>
            <a:cxnSpLocks/>
            <a:stCxn id="99" idx="3"/>
            <a:endCxn id="66" idx="1"/>
          </p:cNvCxnSpPr>
          <p:nvPr/>
        </p:nvCxnSpPr>
        <p:spPr>
          <a:xfrm flipV="1">
            <a:off x="4241776" y="5486196"/>
            <a:ext cx="1328364" cy="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ED217E4-EF88-4FE6-A956-E2B0BAF7D977}"/>
              </a:ext>
            </a:extLst>
          </p:cNvPr>
          <p:cNvCxnSpPr>
            <a:cxnSpLocks/>
            <a:stCxn id="138" idx="3"/>
            <a:endCxn id="189" idx="1"/>
          </p:cNvCxnSpPr>
          <p:nvPr/>
        </p:nvCxnSpPr>
        <p:spPr>
          <a:xfrm>
            <a:off x="3671353" y="2428776"/>
            <a:ext cx="172043" cy="60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87AD2210-3E45-43A6-A9F8-5D1B129A6E91}"/>
              </a:ext>
            </a:extLst>
          </p:cNvPr>
          <p:cNvCxnSpPr>
            <a:cxnSpLocks/>
            <a:stCxn id="141" idx="3"/>
            <a:endCxn id="189" idx="1"/>
          </p:cNvCxnSpPr>
          <p:nvPr/>
        </p:nvCxnSpPr>
        <p:spPr>
          <a:xfrm flipV="1">
            <a:off x="3671592" y="3037466"/>
            <a:ext cx="171804" cy="2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093D51B-91C6-4ACF-85C5-14E429B7E5B8}"/>
              </a:ext>
            </a:extLst>
          </p:cNvPr>
          <p:cNvCxnSpPr>
            <a:cxnSpLocks/>
            <a:stCxn id="139" idx="3"/>
            <a:endCxn id="189" idx="1"/>
          </p:cNvCxnSpPr>
          <p:nvPr/>
        </p:nvCxnSpPr>
        <p:spPr>
          <a:xfrm flipV="1">
            <a:off x="3677823" y="3037466"/>
            <a:ext cx="165573" cy="62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2DB887E-51DB-426C-97C4-23CDD4D5997D}"/>
              </a:ext>
            </a:extLst>
          </p:cNvPr>
          <p:cNvSpPr txBox="1"/>
          <p:nvPr/>
        </p:nvSpPr>
        <p:spPr>
          <a:xfrm>
            <a:off x="3843396" y="2775856"/>
            <a:ext cx="946553" cy="523220"/>
          </a:xfrm>
          <a:prstGeom prst="rect">
            <a:avLst/>
          </a:prstGeom>
          <a:solidFill>
            <a:schemeClr val="tx2">
              <a:lumMod val="20000"/>
              <a:lumOff val="80000"/>
            </a:schemeClr>
          </a:solidFill>
        </p:spPr>
        <p:txBody>
          <a:bodyPr wrap="square" rtlCol="0">
            <a:spAutoFit/>
          </a:bodyPr>
          <a:lstStyle/>
          <a:p>
            <a:pPr algn="ctr"/>
            <a:r>
              <a:rPr lang="en-US" sz="1400" dirty="0"/>
              <a:t>One-hot</a:t>
            </a:r>
          </a:p>
          <a:p>
            <a:pPr algn="ctr"/>
            <a:r>
              <a:rPr lang="en-US" sz="1400" dirty="0"/>
              <a:t>attributes</a:t>
            </a:r>
          </a:p>
        </p:txBody>
      </p:sp>
      <p:cxnSp>
        <p:nvCxnSpPr>
          <p:cNvPr id="216" name="Straight Arrow Connector 215">
            <a:extLst>
              <a:ext uri="{FF2B5EF4-FFF2-40B4-BE49-F238E27FC236}">
                <a16:creationId xmlns:a16="http://schemas.microsoft.com/office/drawing/2014/main" id="{22B920AC-A264-4FF7-8D57-BB433763BB0C}"/>
              </a:ext>
            </a:extLst>
          </p:cNvPr>
          <p:cNvCxnSpPr>
            <a:cxnSpLocks/>
            <a:stCxn id="245" idx="0"/>
            <a:endCxn id="104" idx="2"/>
          </p:cNvCxnSpPr>
          <p:nvPr/>
        </p:nvCxnSpPr>
        <p:spPr>
          <a:xfrm flipH="1" flipV="1">
            <a:off x="4941432" y="1205584"/>
            <a:ext cx="1291" cy="2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E091811-51F0-484B-BEB8-417313885D2B}"/>
              </a:ext>
            </a:extLst>
          </p:cNvPr>
          <p:cNvCxnSpPr>
            <a:cxnSpLocks/>
            <a:stCxn id="4" idx="0"/>
            <a:endCxn id="245" idx="2"/>
          </p:cNvCxnSpPr>
          <p:nvPr/>
        </p:nvCxnSpPr>
        <p:spPr>
          <a:xfrm flipV="1">
            <a:off x="4942723" y="2027054"/>
            <a:ext cx="0" cy="88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lowchart: Summing Junction 3">
            <a:extLst>
              <a:ext uri="{FF2B5EF4-FFF2-40B4-BE49-F238E27FC236}">
                <a16:creationId xmlns:a16="http://schemas.microsoft.com/office/drawing/2014/main" id="{9CE6EFC8-57B2-4129-AF32-5A1162BBC26C}"/>
              </a:ext>
            </a:extLst>
          </p:cNvPr>
          <p:cNvSpPr/>
          <p:nvPr/>
        </p:nvSpPr>
        <p:spPr>
          <a:xfrm>
            <a:off x="4840608" y="2916114"/>
            <a:ext cx="204230" cy="207732"/>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9" name="Rectangle 18">
            <a:extLst>
              <a:ext uri="{FF2B5EF4-FFF2-40B4-BE49-F238E27FC236}">
                <a16:creationId xmlns:a16="http://schemas.microsoft.com/office/drawing/2014/main" id="{D0AB0BA2-9D33-48E1-A431-0861FDE16A6A}"/>
              </a:ext>
            </a:extLst>
          </p:cNvPr>
          <p:cNvSpPr/>
          <p:nvPr/>
        </p:nvSpPr>
        <p:spPr>
          <a:xfrm>
            <a:off x="10176512" y="3217699"/>
            <a:ext cx="438568"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1</a:t>
            </a:r>
          </a:p>
        </p:txBody>
      </p:sp>
      <p:sp>
        <p:nvSpPr>
          <p:cNvPr id="116" name="Rectangle 115">
            <a:extLst>
              <a:ext uri="{FF2B5EF4-FFF2-40B4-BE49-F238E27FC236}">
                <a16:creationId xmlns:a16="http://schemas.microsoft.com/office/drawing/2014/main" id="{EEBA21E3-4C3C-4981-B7D3-A13F9FB17AFE}"/>
              </a:ext>
            </a:extLst>
          </p:cNvPr>
          <p:cNvSpPr/>
          <p:nvPr/>
        </p:nvSpPr>
        <p:spPr>
          <a:xfrm>
            <a:off x="10657914" y="3213739"/>
            <a:ext cx="467590"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2</a:t>
            </a:r>
          </a:p>
        </p:txBody>
      </p:sp>
      <p:sp>
        <p:nvSpPr>
          <p:cNvPr id="123" name="Rectangle 122">
            <a:extLst>
              <a:ext uri="{FF2B5EF4-FFF2-40B4-BE49-F238E27FC236}">
                <a16:creationId xmlns:a16="http://schemas.microsoft.com/office/drawing/2014/main" id="{2B0FC465-7594-4C32-9422-E96963FDE612}"/>
              </a:ext>
            </a:extLst>
          </p:cNvPr>
          <p:cNvSpPr/>
          <p:nvPr/>
        </p:nvSpPr>
        <p:spPr>
          <a:xfrm>
            <a:off x="11167435" y="3213739"/>
            <a:ext cx="450043"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3</a:t>
            </a:r>
          </a:p>
        </p:txBody>
      </p:sp>
      <p:cxnSp>
        <p:nvCxnSpPr>
          <p:cNvPr id="126" name="Straight Arrow Connector 125">
            <a:extLst>
              <a:ext uri="{FF2B5EF4-FFF2-40B4-BE49-F238E27FC236}">
                <a16:creationId xmlns:a16="http://schemas.microsoft.com/office/drawing/2014/main" id="{7DAD030D-367C-4047-890F-6104F08D082B}"/>
              </a:ext>
            </a:extLst>
          </p:cNvPr>
          <p:cNvCxnSpPr>
            <a:cxnSpLocks/>
            <a:stCxn id="127" idx="2"/>
            <a:endCxn id="84" idx="0"/>
          </p:cNvCxnSpPr>
          <p:nvPr/>
        </p:nvCxnSpPr>
        <p:spPr>
          <a:xfrm flipH="1">
            <a:off x="8491539" y="2424329"/>
            <a:ext cx="7694" cy="26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7B01946-07BA-48C3-816C-789317CE2EF4}"/>
              </a:ext>
            </a:extLst>
          </p:cNvPr>
          <p:cNvSpPr txBox="1"/>
          <p:nvPr/>
        </p:nvSpPr>
        <p:spPr>
          <a:xfrm>
            <a:off x="7817423" y="1685665"/>
            <a:ext cx="1363620" cy="738664"/>
          </a:xfrm>
          <a:prstGeom prst="rect">
            <a:avLst/>
          </a:prstGeom>
          <a:noFill/>
        </p:spPr>
        <p:txBody>
          <a:bodyPr wrap="square" rtlCol="0">
            <a:spAutoFit/>
          </a:bodyPr>
          <a:lstStyle/>
          <a:p>
            <a:pPr algn="ctr"/>
            <a:r>
              <a:rPr lang="en-US" sz="1400" dirty="0"/>
              <a:t>Input ground truth: attributes present</a:t>
            </a:r>
          </a:p>
        </p:txBody>
      </p:sp>
      <p:sp>
        <p:nvSpPr>
          <p:cNvPr id="131" name="TextBox 130">
            <a:extLst>
              <a:ext uri="{FF2B5EF4-FFF2-40B4-BE49-F238E27FC236}">
                <a16:creationId xmlns:a16="http://schemas.microsoft.com/office/drawing/2014/main" id="{B458312E-8E75-445E-9963-27CA5247FAAD}"/>
              </a:ext>
            </a:extLst>
          </p:cNvPr>
          <p:cNvSpPr txBox="1"/>
          <p:nvPr/>
        </p:nvSpPr>
        <p:spPr>
          <a:xfrm>
            <a:off x="6588266" y="1691040"/>
            <a:ext cx="1363620" cy="523220"/>
          </a:xfrm>
          <a:prstGeom prst="rect">
            <a:avLst/>
          </a:prstGeom>
          <a:noFill/>
        </p:spPr>
        <p:txBody>
          <a:bodyPr wrap="square" rtlCol="0">
            <a:spAutoFit/>
          </a:bodyPr>
          <a:lstStyle/>
          <a:p>
            <a:pPr algn="ctr"/>
            <a:r>
              <a:rPr lang="en-US" sz="1400" dirty="0"/>
              <a:t>Output ground truth: reasons</a:t>
            </a:r>
          </a:p>
        </p:txBody>
      </p:sp>
      <p:cxnSp>
        <p:nvCxnSpPr>
          <p:cNvPr id="142" name="Straight Arrow Connector 141">
            <a:extLst>
              <a:ext uri="{FF2B5EF4-FFF2-40B4-BE49-F238E27FC236}">
                <a16:creationId xmlns:a16="http://schemas.microsoft.com/office/drawing/2014/main" id="{D9A59F6C-7432-494E-9567-EB2ACDBC6C44}"/>
              </a:ext>
            </a:extLst>
          </p:cNvPr>
          <p:cNvCxnSpPr>
            <a:cxnSpLocks/>
            <a:stCxn id="131" idx="2"/>
            <a:endCxn id="181" idx="0"/>
          </p:cNvCxnSpPr>
          <p:nvPr/>
        </p:nvCxnSpPr>
        <p:spPr>
          <a:xfrm flipH="1">
            <a:off x="7266473" y="2214260"/>
            <a:ext cx="3603" cy="425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F5830FC-CA55-40A9-93EE-1D653B1294A1}"/>
              </a:ext>
            </a:extLst>
          </p:cNvPr>
          <p:cNvSpPr/>
          <p:nvPr/>
        </p:nvSpPr>
        <p:spPr>
          <a:xfrm>
            <a:off x="10172609" y="3886932"/>
            <a:ext cx="836767" cy="55697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4</a:t>
            </a:r>
          </a:p>
        </p:txBody>
      </p:sp>
      <p:sp>
        <p:nvSpPr>
          <p:cNvPr id="145" name="Rectangle 144">
            <a:extLst>
              <a:ext uri="{FF2B5EF4-FFF2-40B4-BE49-F238E27FC236}">
                <a16:creationId xmlns:a16="http://schemas.microsoft.com/office/drawing/2014/main" id="{075AE82A-D0AB-4836-BCBB-502F027C3331}"/>
              </a:ext>
            </a:extLst>
          </p:cNvPr>
          <p:cNvSpPr/>
          <p:nvPr/>
        </p:nvSpPr>
        <p:spPr>
          <a:xfrm>
            <a:off x="11041650" y="3886932"/>
            <a:ext cx="549362" cy="55697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t>
            </a:r>
          </a:p>
        </p:txBody>
      </p:sp>
      <p:cxnSp>
        <p:nvCxnSpPr>
          <p:cNvPr id="264" name="Connector: Elbow 263">
            <a:extLst>
              <a:ext uri="{FF2B5EF4-FFF2-40B4-BE49-F238E27FC236}">
                <a16:creationId xmlns:a16="http://schemas.microsoft.com/office/drawing/2014/main" id="{069BDDCC-4CEA-4B44-AC48-FFFF1249A91D}"/>
              </a:ext>
            </a:extLst>
          </p:cNvPr>
          <p:cNvCxnSpPr>
            <a:cxnSpLocks/>
            <a:endCxn id="4" idx="6"/>
          </p:cNvCxnSpPr>
          <p:nvPr/>
        </p:nvCxnSpPr>
        <p:spPr>
          <a:xfrm rot="10800000">
            <a:off x="5044839" y="3019980"/>
            <a:ext cx="715161" cy="354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D5AB765B-24FD-4066-B9B9-894CDEC32D92}"/>
              </a:ext>
            </a:extLst>
          </p:cNvPr>
          <p:cNvSpPr txBox="1"/>
          <p:nvPr/>
        </p:nvSpPr>
        <p:spPr>
          <a:xfrm>
            <a:off x="1558619" y="3949812"/>
            <a:ext cx="1050410" cy="461665"/>
          </a:xfrm>
          <a:prstGeom prst="rect">
            <a:avLst/>
          </a:prstGeom>
          <a:noFill/>
        </p:spPr>
        <p:txBody>
          <a:bodyPr wrap="square" rtlCol="0">
            <a:spAutoFit/>
          </a:bodyPr>
          <a:lstStyle/>
          <a:p>
            <a:pPr algn="ctr"/>
            <a:r>
              <a:rPr lang="en-US" sz="1200" dirty="0"/>
              <a:t>Frame-wise</a:t>
            </a:r>
          </a:p>
          <a:p>
            <a:pPr algn="ctr"/>
            <a:r>
              <a:rPr lang="en-US" sz="1200" dirty="0"/>
              <a:t>features</a:t>
            </a:r>
          </a:p>
        </p:txBody>
      </p:sp>
      <p:sp>
        <p:nvSpPr>
          <p:cNvPr id="315" name="TextBox 314">
            <a:extLst>
              <a:ext uri="{FF2B5EF4-FFF2-40B4-BE49-F238E27FC236}">
                <a16:creationId xmlns:a16="http://schemas.microsoft.com/office/drawing/2014/main" id="{377B564A-22C0-465B-A9FB-9817BC5C1CBB}"/>
              </a:ext>
            </a:extLst>
          </p:cNvPr>
          <p:cNvSpPr txBox="1"/>
          <p:nvPr/>
        </p:nvSpPr>
        <p:spPr>
          <a:xfrm>
            <a:off x="2579121" y="3949812"/>
            <a:ext cx="1050410" cy="461665"/>
          </a:xfrm>
          <a:prstGeom prst="rect">
            <a:avLst/>
          </a:prstGeom>
          <a:noFill/>
        </p:spPr>
        <p:txBody>
          <a:bodyPr wrap="square" rtlCol="0">
            <a:spAutoFit/>
          </a:bodyPr>
          <a:lstStyle/>
          <a:p>
            <a:pPr algn="ctr"/>
            <a:r>
              <a:rPr lang="en-US" sz="1200" dirty="0"/>
              <a:t>Attribute</a:t>
            </a:r>
          </a:p>
          <a:p>
            <a:pPr algn="ctr"/>
            <a:r>
              <a:rPr lang="en-US" sz="1200" dirty="0"/>
              <a:t>classifier </a:t>
            </a:r>
          </a:p>
        </p:txBody>
      </p:sp>
    </p:spTree>
    <p:extLst>
      <p:ext uri="{BB962C8B-B14F-4D97-AF65-F5344CB8AC3E}">
        <p14:creationId xmlns:p14="http://schemas.microsoft.com/office/powerpoint/2010/main" val="143715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D8C5-9890-4F94-BDE2-4669C4F9398A}"/>
              </a:ext>
            </a:extLst>
          </p:cNvPr>
          <p:cNvSpPr>
            <a:spLocks noGrp="1"/>
          </p:cNvSpPr>
          <p:nvPr>
            <p:ph type="title"/>
          </p:nvPr>
        </p:nvSpPr>
        <p:spPr>
          <a:xfrm>
            <a:off x="80939" y="259528"/>
            <a:ext cx="6363151" cy="524854"/>
          </a:xfrm>
        </p:spPr>
        <p:txBody>
          <a:bodyPr>
            <a:noAutofit/>
          </a:bodyPr>
          <a:lstStyle/>
          <a:p>
            <a:r>
              <a:rPr lang="en-US" sz="3600" dirty="0"/>
              <a:t>Proposed Model Architecture</a:t>
            </a:r>
          </a:p>
        </p:txBody>
      </p:sp>
      <p:grpSp>
        <p:nvGrpSpPr>
          <p:cNvPr id="12" name="Group 11">
            <a:extLst>
              <a:ext uri="{FF2B5EF4-FFF2-40B4-BE49-F238E27FC236}">
                <a16:creationId xmlns:a16="http://schemas.microsoft.com/office/drawing/2014/main" id="{1C971323-5228-4142-A03C-E5518A18DC58}"/>
              </a:ext>
            </a:extLst>
          </p:cNvPr>
          <p:cNvGrpSpPr/>
          <p:nvPr/>
        </p:nvGrpSpPr>
        <p:grpSpPr>
          <a:xfrm>
            <a:off x="254062" y="5199309"/>
            <a:ext cx="1284596" cy="1113556"/>
            <a:chOff x="378005" y="1834734"/>
            <a:chExt cx="1839141" cy="1594266"/>
          </a:xfrm>
        </p:grpSpPr>
        <p:sp>
          <p:nvSpPr>
            <p:cNvPr id="5" name="Parallelogram 4">
              <a:extLst>
                <a:ext uri="{FF2B5EF4-FFF2-40B4-BE49-F238E27FC236}">
                  <a16:creationId xmlns:a16="http://schemas.microsoft.com/office/drawing/2014/main" id="{D7C5D3D8-0359-4423-877C-216C80AAF17B}"/>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7F3C4F1-5E6F-4548-811A-56A3BD67D645}"/>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48658992-A94B-4C38-B424-2C3AA0594CC2}"/>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2692B238-A022-4366-89DF-70A52B08795C}"/>
                </a:ext>
              </a:extLst>
            </p:cNvPr>
            <p:cNvSpPr/>
            <p:nvPr/>
          </p:nvSpPr>
          <p:spPr>
            <a:xfrm rot="20586206">
              <a:off x="617293" y="2209550"/>
              <a:ext cx="1599853" cy="109837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DAB8179-BFFF-450A-A519-51BD723DFB95}"/>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0B3BE23-6123-41CC-BD2A-FBCC2BFD57D8}"/>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20951D9-6EE9-4B69-8801-A0478EDA1630}"/>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a14="http://schemas.microsoft.com/office/drawing/2010/main" Requires="a14">
          <p:sp>
            <p:nvSpPr>
              <p:cNvPr id="13" name="Rectangle: Rounded Corners 12">
                <a:extLst>
                  <a:ext uri="{FF2B5EF4-FFF2-40B4-BE49-F238E27FC236}">
                    <a16:creationId xmlns:a16="http://schemas.microsoft.com/office/drawing/2014/main" id="{70C3AAA5-67DB-4676-AB9C-4D04B5A65B99}"/>
                  </a:ext>
                </a:extLst>
              </p:cNvPr>
              <p:cNvSpPr/>
              <p:nvPr/>
            </p:nvSpPr>
            <p:spPr>
              <a:xfrm>
                <a:off x="1796642" y="458821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oMath>
                  </m:oMathPara>
                </a14:m>
                <a:endParaRPr lang="en-US" dirty="0"/>
              </a:p>
            </p:txBody>
          </p:sp>
        </mc:Choice>
        <mc:Fallback>
          <p:sp>
            <p:nvSpPr>
              <p:cNvPr id="13" name="Rectangle: Rounded Corners 12">
                <a:extLst>
                  <a:ext uri="{FF2B5EF4-FFF2-40B4-BE49-F238E27FC236}">
                    <a16:creationId xmlns:a16="http://schemas.microsoft.com/office/drawing/2014/main" id="{70C3AAA5-67DB-4676-AB9C-4D04B5A65B99}"/>
                  </a:ext>
                </a:extLst>
              </p:cNvPr>
              <p:cNvSpPr>
                <a:spLocks noRot="1" noChangeAspect="1" noMove="1" noResize="1" noEditPoints="1" noAdjustHandles="1" noChangeArrowheads="1" noChangeShapeType="1" noTextEdit="1"/>
              </p:cNvSpPr>
              <p:nvPr/>
            </p:nvSpPr>
            <p:spPr>
              <a:xfrm>
                <a:off x="1796642" y="4588214"/>
                <a:ext cx="533399" cy="541866"/>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146A7F47-28BA-4D8A-B070-E61DEA675A91}"/>
                  </a:ext>
                </a:extLst>
              </p:cNvPr>
              <p:cNvSpPr/>
              <p:nvPr/>
            </p:nvSpPr>
            <p:spPr>
              <a:xfrm>
                <a:off x="1781089" y="585508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𝑠</m:t>
                          </m:r>
                        </m:sup>
                      </m:sSup>
                    </m:oMath>
                  </m:oMathPara>
                </a14:m>
                <a:endParaRPr lang="en-US" dirty="0"/>
              </a:p>
            </p:txBody>
          </p:sp>
        </mc:Choice>
        <mc:Fallback>
          <p:sp>
            <p:nvSpPr>
              <p:cNvPr id="14" name="Rectangle: Rounded Corners 13">
                <a:extLst>
                  <a:ext uri="{FF2B5EF4-FFF2-40B4-BE49-F238E27FC236}">
                    <a16:creationId xmlns:a16="http://schemas.microsoft.com/office/drawing/2014/main" id="{146A7F47-28BA-4D8A-B070-E61DEA675A91}"/>
                  </a:ext>
                </a:extLst>
              </p:cNvPr>
              <p:cNvSpPr>
                <a:spLocks noRot="1" noChangeAspect="1" noMove="1" noResize="1" noEditPoints="1" noAdjustHandles="1" noChangeArrowheads="1" noChangeShapeType="1" noTextEdit="1"/>
              </p:cNvSpPr>
              <p:nvPr/>
            </p:nvSpPr>
            <p:spPr>
              <a:xfrm>
                <a:off x="1781089" y="5855086"/>
                <a:ext cx="533399" cy="541866"/>
              </a:xfrm>
              <a:prstGeom prst="roundRect">
                <a:avLst/>
              </a:prstGeom>
              <a:blipFill>
                <a:blip r:embed="rId5"/>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4208D2A-A2E0-4E09-BE63-B8BB0B1536F0}"/>
              </a:ext>
            </a:extLst>
          </p:cNvPr>
          <p:cNvCxnSpPr>
            <a:cxnSpLocks/>
            <a:stCxn id="114" idx="2"/>
            <a:endCxn id="13" idx="1"/>
          </p:cNvCxnSpPr>
          <p:nvPr/>
        </p:nvCxnSpPr>
        <p:spPr>
          <a:xfrm>
            <a:off x="1066496" y="2429845"/>
            <a:ext cx="730146" cy="2429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CFD27-4295-4625-94C7-6FEF083CF8A9}"/>
              </a:ext>
            </a:extLst>
          </p:cNvPr>
          <p:cNvCxnSpPr>
            <a:cxnSpLocks/>
            <a:stCxn id="114" idx="2"/>
            <a:endCxn id="14" idx="1"/>
          </p:cNvCxnSpPr>
          <p:nvPr/>
        </p:nvCxnSpPr>
        <p:spPr>
          <a:xfrm>
            <a:off x="1066496" y="2429845"/>
            <a:ext cx="714593" cy="36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F8B352-D8C7-4CF6-B02D-8AC75C1BA1D7}"/>
              </a:ext>
            </a:extLst>
          </p:cNvPr>
          <p:cNvCxnSpPr>
            <a:cxnSpLocks/>
            <a:stCxn id="13" idx="3"/>
            <a:endCxn id="99" idx="1"/>
          </p:cNvCxnSpPr>
          <p:nvPr/>
        </p:nvCxnSpPr>
        <p:spPr>
          <a:xfrm>
            <a:off x="2330041" y="4859147"/>
            <a:ext cx="629140" cy="635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61FA422-AE20-44D8-A8B4-E219818F3077}"/>
              </a:ext>
            </a:extLst>
          </p:cNvPr>
          <p:cNvCxnSpPr>
            <a:cxnSpLocks/>
            <a:stCxn id="14" idx="3"/>
            <a:endCxn id="99" idx="1"/>
          </p:cNvCxnSpPr>
          <p:nvPr/>
        </p:nvCxnSpPr>
        <p:spPr>
          <a:xfrm flipV="1">
            <a:off x="2314488" y="5494677"/>
            <a:ext cx="644693" cy="63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94A65E0-2DC4-4A23-8556-E4F6570E7C31}"/>
              </a:ext>
            </a:extLst>
          </p:cNvPr>
          <p:cNvSpPr txBox="1"/>
          <p:nvPr/>
        </p:nvSpPr>
        <p:spPr>
          <a:xfrm>
            <a:off x="155171" y="6301407"/>
            <a:ext cx="1607360" cy="523220"/>
          </a:xfrm>
          <a:prstGeom prst="rect">
            <a:avLst/>
          </a:prstGeom>
          <a:noFill/>
        </p:spPr>
        <p:txBody>
          <a:bodyPr wrap="square" rtlCol="0">
            <a:spAutoFit/>
          </a:bodyPr>
          <a:lstStyle/>
          <a:p>
            <a:pPr algn="ctr"/>
            <a:r>
              <a:rPr lang="en-US" sz="1400" dirty="0"/>
              <a:t>Raw Input frames</a:t>
            </a:r>
          </a:p>
          <a:p>
            <a:pPr algn="ctr"/>
            <a:r>
              <a:rPr lang="en-US" sz="1400" dirty="0"/>
              <a:t>(Episodes)</a:t>
            </a:r>
          </a:p>
        </p:txBody>
      </p:sp>
      <p:pic>
        <p:nvPicPr>
          <p:cNvPr id="54" name="Picture 53">
            <a:extLst>
              <a:ext uri="{FF2B5EF4-FFF2-40B4-BE49-F238E27FC236}">
                <a16:creationId xmlns:a16="http://schemas.microsoft.com/office/drawing/2014/main" id="{E4EFBDF8-A2B8-409D-A0FA-514AA13D1458}"/>
              </a:ext>
            </a:extLst>
          </p:cNvPr>
          <p:cNvPicPr>
            <a:picLocks noChangeAspect="1"/>
          </p:cNvPicPr>
          <p:nvPr/>
        </p:nvPicPr>
        <p:blipFill>
          <a:blip r:embed="rId6"/>
          <a:stretch>
            <a:fillRect/>
          </a:stretch>
        </p:blipFill>
        <p:spPr>
          <a:xfrm>
            <a:off x="10047815" y="3043095"/>
            <a:ext cx="1668274" cy="1525058"/>
          </a:xfrm>
          <a:prstGeom prst="rect">
            <a:avLst/>
          </a:prstGeom>
        </p:spPr>
      </p:pic>
      <mc:AlternateContent xmlns:mc="http://schemas.openxmlformats.org/markup-compatibility/2006" xmlns:a14="http://schemas.microsoft.com/office/drawing/2010/main">
        <mc:Choice Requires="a14">
          <p:sp>
            <p:nvSpPr>
              <p:cNvPr id="66" name="Rectangle: Rounded Corners 65">
                <a:extLst>
                  <a:ext uri="{FF2B5EF4-FFF2-40B4-BE49-F238E27FC236}">
                    <a16:creationId xmlns:a16="http://schemas.microsoft.com/office/drawing/2014/main" id="{44BD38D4-28E6-428C-A4C2-44B7DB9B9C07}"/>
                  </a:ext>
                </a:extLst>
              </p:cNvPr>
              <p:cNvSpPr/>
              <p:nvPr/>
            </p:nvSpPr>
            <p:spPr>
              <a:xfrm>
                <a:off x="5570140" y="5224786"/>
                <a:ext cx="1185333" cy="5228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𝐾𝑁𝑁</m:t>
                      </m:r>
                    </m:oMath>
                  </m:oMathPara>
                </a14:m>
                <a:endParaRPr lang="en-US" dirty="0"/>
              </a:p>
            </p:txBody>
          </p:sp>
        </mc:Choice>
        <mc:Fallback xmlns="">
          <p:sp>
            <p:nvSpPr>
              <p:cNvPr id="66" name="Rectangle: Rounded Corners 65">
                <a:extLst>
                  <a:ext uri="{FF2B5EF4-FFF2-40B4-BE49-F238E27FC236}">
                    <a16:creationId xmlns:a16="http://schemas.microsoft.com/office/drawing/2014/main" id="{44BD38D4-28E6-428C-A4C2-44B7DB9B9C07}"/>
                  </a:ext>
                </a:extLst>
              </p:cNvPr>
              <p:cNvSpPr>
                <a:spLocks noRot="1" noChangeAspect="1" noMove="1" noResize="1" noEditPoints="1" noAdjustHandles="1" noChangeArrowheads="1" noChangeShapeType="1" noTextEdit="1"/>
              </p:cNvSpPr>
              <p:nvPr/>
            </p:nvSpPr>
            <p:spPr>
              <a:xfrm>
                <a:off x="5570140" y="5224786"/>
                <a:ext cx="1185333" cy="522820"/>
              </a:xfrm>
              <a:prstGeom prst="roundRect">
                <a:avLst/>
              </a:prstGeom>
              <a:blipFill>
                <a:blip r:embed="rId7"/>
                <a:stretch>
                  <a:fillRect/>
                </a:stretch>
              </a:blipFill>
              <a:ln/>
            </p:spPr>
            <p:txBody>
              <a:bodyPr/>
              <a:lstStyle/>
              <a:p>
                <a:r>
                  <a:rPr lang="en-SG">
                    <a:noFill/>
                  </a:rPr>
                  <a:t> </a:t>
                </a:r>
              </a:p>
            </p:txBody>
          </p:sp>
        </mc:Fallback>
      </mc:AlternateContent>
      <p:cxnSp>
        <p:nvCxnSpPr>
          <p:cNvPr id="69" name="Connector: Elbow 68">
            <a:extLst>
              <a:ext uri="{FF2B5EF4-FFF2-40B4-BE49-F238E27FC236}">
                <a16:creationId xmlns:a16="http://schemas.microsoft.com/office/drawing/2014/main" id="{07BB8B40-8A75-407A-8717-1AADA25BBCDF}"/>
              </a:ext>
            </a:extLst>
          </p:cNvPr>
          <p:cNvCxnSpPr>
            <a:cxnSpLocks/>
            <a:stCxn id="66" idx="3"/>
            <a:endCxn id="54" idx="3"/>
          </p:cNvCxnSpPr>
          <p:nvPr/>
        </p:nvCxnSpPr>
        <p:spPr>
          <a:xfrm flipV="1">
            <a:off x="6755473" y="3805624"/>
            <a:ext cx="4960616" cy="1680572"/>
          </a:xfrm>
          <a:prstGeom prst="bentConnector3">
            <a:avLst>
              <a:gd name="adj1" fmla="val 1046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Rounded Corners 80">
                <a:extLst>
                  <a:ext uri="{FF2B5EF4-FFF2-40B4-BE49-F238E27FC236}">
                    <a16:creationId xmlns:a16="http://schemas.microsoft.com/office/drawing/2014/main" id="{BFF3724E-1622-4BF2-98E6-37E0CB88BC26}"/>
                  </a:ext>
                </a:extLst>
              </p:cNvPr>
              <p:cNvSpPr/>
              <p:nvPr/>
            </p:nvSpPr>
            <p:spPr>
              <a:xfrm>
                <a:off x="9199596" y="269980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81" name="Rectangle: Rounded Corners 80">
                <a:extLst>
                  <a:ext uri="{FF2B5EF4-FFF2-40B4-BE49-F238E27FC236}">
                    <a16:creationId xmlns:a16="http://schemas.microsoft.com/office/drawing/2014/main" id="{BFF3724E-1622-4BF2-98E6-37E0CB88BC26}"/>
                  </a:ext>
                </a:extLst>
              </p:cNvPr>
              <p:cNvSpPr>
                <a:spLocks noRot="1" noChangeAspect="1" noMove="1" noResize="1" noEditPoints="1" noAdjustHandles="1" noChangeArrowheads="1" noChangeShapeType="1" noTextEdit="1"/>
              </p:cNvSpPr>
              <p:nvPr/>
            </p:nvSpPr>
            <p:spPr>
              <a:xfrm>
                <a:off x="9199596" y="2699808"/>
                <a:ext cx="533399" cy="541866"/>
              </a:xfrm>
              <a:prstGeom prst="round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4B8AFA00-0E49-4173-896A-E13F38E2278F}"/>
                  </a:ext>
                </a:extLst>
              </p:cNvPr>
              <p:cNvSpPr/>
              <p:nvPr/>
            </p:nvSpPr>
            <p:spPr>
              <a:xfrm>
                <a:off x="9208550" y="392947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m:oMathPara>
                </a14:m>
                <a:endParaRPr lang="en-US" dirty="0"/>
              </a:p>
            </p:txBody>
          </p:sp>
        </mc:Choice>
        <mc:Fallback xmlns="">
          <p:sp>
            <p:nvSpPr>
              <p:cNvPr id="82" name="Rectangle: Rounded Corners 81">
                <a:extLst>
                  <a:ext uri="{FF2B5EF4-FFF2-40B4-BE49-F238E27FC236}">
                    <a16:creationId xmlns:a16="http://schemas.microsoft.com/office/drawing/2014/main" id="{4B8AFA00-0E49-4173-896A-E13F38E2278F}"/>
                  </a:ext>
                </a:extLst>
              </p:cNvPr>
              <p:cNvSpPr>
                <a:spLocks noRot="1" noChangeAspect="1" noMove="1" noResize="1" noEditPoints="1" noAdjustHandles="1" noChangeArrowheads="1" noChangeShapeType="1" noTextEdit="1"/>
              </p:cNvSpPr>
              <p:nvPr/>
            </p:nvSpPr>
            <p:spPr>
              <a:xfrm>
                <a:off x="9208550" y="3929476"/>
                <a:ext cx="533399" cy="541866"/>
              </a:xfrm>
              <a:prstGeom prst="roundRect">
                <a:avLst/>
              </a:prstGeom>
              <a:blipFill>
                <a:blip r:embed="rId9"/>
                <a:stretch>
                  <a:fillRect l="-33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FB31629A-D868-4080-B64E-535FBEAE41CB}"/>
                  </a:ext>
                </a:extLst>
              </p:cNvPr>
              <p:cNvSpPr/>
              <p:nvPr/>
            </p:nvSpPr>
            <p:spPr>
              <a:xfrm>
                <a:off x="8017746" y="2692878"/>
                <a:ext cx="94758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84" name="Rectangle: Rounded Corners 83">
                <a:extLst>
                  <a:ext uri="{FF2B5EF4-FFF2-40B4-BE49-F238E27FC236}">
                    <a16:creationId xmlns:a16="http://schemas.microsoft.com/office/drawing/2014/main" id="{FB31629A-D868-4080-B64E-535FBEAE41CB}"/>
                  </a:ext>
                </a:extLst>
              </p:cNvPr>
              <p:cNvSpPr>
                <a:spLocks noRot="1" noChangeAspect="1" noMove="1" noResize="1" noEditPoints="1" noAdjustHandles="1" noChangeArrowheads="1" noChangeShapeType="1" noTextEdit="1"/>
              </p:cNvSpPr>
              <p:nvPr/>
            </p:nvSpPr>
            <p:spPr>
              <a:xfrm>
                <a:off x="8017746" y="2692878"/>
                <a:ext cx="947585" cy="541833"/>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Rounded Corners 84">
                <a:extLst>
                  <a:ext uri="{FF2B5EF4-FFF2-40B4-BE49-F238E27FC236}">
                    <a16:creationId xmlns:a16="http://schemas.microsoft.com/office/drawing/2014/main" id="{576D847A-54F6-48B8-8D97-85D1694D240C}"/>
                  </a:ext>
                </a:extLst>
              </p:cNvPr>
              <p:cNvSpPr/>
              <p:nvPr/>
            </p:nvSpPr>
            <p:spPr>
              <a:xfrm>
                <a:off x="8041030" y="3927783"/>
                <a:ext cx="9253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𝑒𝑛</m:t>
                          </m:r>
                        </m:sup>
                      </m:sSup>
                    </m:oMath>
                  </m:oMathPara>
                </a14:m>
                <a:endParaRPr lang="en-US" dirty="0"/>
              </a:p>
            </p:txBody>
          </p:sp>
        </mc:Choice>
        <mc:Fallback xmlns="">
          <p:sp>
            <p:nvSpPr>
              <p:cNvPr id="85" name="Rectangle: Rounded Corners 84">
                <a:extLst>
                  <a:ext uri="{FF2B5EF4-FFF2-40B4-BE49-F238E27FC236}">
                    <a16:creationId xmlns:a16="http://schemas.microsoft.com/office/drawing/2014/main" id="{576D847A-54F6-48B8-8D97-85D1694D240C}"/>
                  </a:ext>
                </a:extLst>
              </p:cNvPr>
              <p:cNvSpPr>
                <a:spLocks noRot="1" noChangeAspect="1" noMove="1" noResize="1" noEditPoints="1" noAdjustHandles="1" noChangeArrowheads="1" noChangeShapeType="1" noTextEdit="1"/>
              </p:cNvSpPr>
              <p:nvPr/>
            </p:nvSpPr>
            <p:spPr>
              <a:xfrm>
                <a:off x="8041030" y="3927783"/>
                <a:ext cx="925345" cy="541833"/>
              </a:xfrm>
              <a:prstGeom prst="round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650D95B5-786A-44D2-870F-56CEAF14DD49}"/>
                  </a:ext>
                </a:extLst>
              </p:cNvPr>
              <p:cNvSpPr/>
              <p:nvPr/>
            </p:nvSpPr>
            <p:spPr>
              <a:xfrm>
                <a:off x="6067196" y="252596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SG" b="0" i="1" smtClean="0">
                              <a:latin typeface="Cambria Math" panose="02040503050406030204" pitchFamily="18" charset="0"/>
                            </a:rPr>
                            <m:t>𝑒</m:t>
                          </m:r>
                        </m:sup>
                      </m:sSup>
                    </m:oMath>
                  </m:oMathPara>
                </a14:m>
                <a:endParaRPr lang="en-US" dirty="0"/>
              </a:p>
            </p:txBody>
          </p:sp>
        </mc:Choice>
        <mc:Fallback xmlns="">
          <p:sp>
            <p:nvSpPr>
              <p:cNvPr id="91" name="Rectangle: Rounded Corners 90">
                <a:extLst>
                  <a:ext uri="{FF2B5EF4-FFF2-40B4-BE49-F238E27FC236}">
                    <a16:creationId xmlns:a16="http://schemas.microsoft.com/office/drawing/2014/main" id="{650D95B5-786A-44D2-870F-56CEAF14DD49}"/>
                  </a:ext>
                </a:extLst>
              </p:cNvPr>
              <p:cNvSpPr>
                <a:spLocks noRot="1" noChangeAspect="1" noMove="1" noResize="1" noEditPoints="1" noAdjustHandles="1" noChangeArrowheads="1" noChangeShapeType="1" noTextEdit="1"/>
              </p:cNvSpPr>
              <p:nvPr/>
            </p:nvSpPr>
            <p:spPr>
              <a:xfrm>
                <a:off x="6067196" y="2525967"/>
                <a:ext cx="533399" cy="541866"/>
              </a:xfrm>
              <a:prstGeom prst="roundRect">
                <a:avLst/>
              </a:prstGeom>
              <a:blipFill>
                <a:blip r:embed="rId12"/>
                <a:stretch>
                  <a:fillRect l="-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1634207F-BECF-49AC-A4FA-7604A4AC3030}"/>
                  </a:ext>
                </a:extLst>
              </p:cNvPr>
              <p:cNvSpPr/>
              <p:nvPr/>
            </p:nvSpPr>
            <p:spPr>
              <a:xfrm>
                <a:off x="6064618" y="370590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SG" b="0" i="1" smtClean="0">
                              <a:latin typeface="Cambria Math" panose="02040503050406030204" pitchFamily="18" charset="0"/>
                            </a:rPr>
                            <m:t>𝑒𝑛</m:t>
                          </m:r>
                        </m:sup>
                      </m:sSup>
                    </m:oMath>
                  </m:oMathPara>
                </a14:m>
                <a:endParaRPr lang="en-US" dirty="0"/>
              </a:p>
            </p:txBody>
          </p:sp>
        </mc:Choice>
        <mc:Fallback xmlns="">
          <p:sp>
            <p:nvSpPr>
              <p:cNvPr id="92" name="Rectangle: Rounded Corners 91">
                <a:extLst>
                  <a:ext uri="{FF2B5EF4-FFF2-40B4-BE49-F238E27FC236}">
                    <a16:creationId xmlns:a16="http://schemas.microsoft.com/office/drawing/2014/main" id="{1634207F-BECF-49AC-A4FA-7604A4AC3030}"/>
                  </a:ext>
                </a:extLst>
              </p:cNvPr>
              <p:cNvSpPr>
                <a:spLocks noRot="1" noChangeAspect="1" noMove="1" noResize="1" noEditPoints="1" noAdjustHandles="1" noChangeArrowheads="1" noChangeShapeType="1" noTextEdit="1"/>
              </p:cNvSpPr>
              <p:nvPr/>
            </p:nvSpPr>
            <p:spPr>
              <a:xfrm>
                <a:off x="6064618" y="3705904"/>
                <a:ext cx="533399" cy="541866"/>
              </a:xfrm>
              <a:prstGeom prst="roundRect">
                <a:avLst/>
              </a:prstGeom>
              <a:blipFill>
                <a:blip r:embed="rId13"/>
                <a:stretch>
                  <a:fillRect l="-14607"/>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4866F7B9-5A71-4162-9BB8-FC078B402BB7}"/>
              </a:ext>
            </a:extLst>
          </p:cNvPr>
          <p:cNvCxnSpPr>
            <a:cxnSpLocks/>
            <a:stCxn id="54" idx="1"/>
            <a:endCxn id="81" idx="3"/>
          </p:cNvCxnSpPr>
          <p:nvPr/>
        </p:nvCxnSpPr>
        <p:spPr>
          <a:xfrm flipH="1" flipV="1">
            <a:off x="9732995" y="2970741"/>
            <a:ext cx="314820" cy="834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A9F529-CFBA-4F16-A7E7-4108A8A4B58D}"/>
              </a:ext>
            </a:extLst>
          </p:cNvPr>
          <p:cNvCxnSpPr>
            <a:cxnSpLocks/>
            <a:stCxn id="54" idx="1"/>
            <a:endCxn id="82" idx="3"/>
          </p:cNvCxnSpPr>
          <p:nvPr/>
        </p:nvCxnSpPr>
        <p:spPr>
          <a:xfrm flipH="1">
            <a:off x="9741949" y="3805624"/>
            <a:ext cx="305866" cy="394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E53081-8AF0-4AD5-B588-AE99D22CC185}"/>
              </a:ext>
            </a:extLst>
          </p:cNvPr>
          <p:cNvCxnSpPr>
            <a:cxnSpLocks/>
            <a:stCxn id="81" idx="1"/>
            <a:endCxn id="84" idx="3"/>
          </p:cNvCxnSpPr>
          <p:nvPr/>
        </p:nvCxnSpPr>
        <p:spPr>
          <a:xfrm flipH="1" flipV="1">
            <a:off x="8965331" y="2963795"/>
            <a:ext cx="234265" cy="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23B0788-8088-4177-9B49-C40ED999E881}"/>
              </a:ext>
            </a:extLst>
          </p:cNvPr>
          <p:cNvCxnSpPr>
            <a:cxnSpLocks/>
            <a:stCxn id="82" idx="1"/>
            <a:endCxn id="85" idx="3"/>
          </p:cNvCxnSpPr>
          <p:nvPr/>
        </p:nvCxnSpPr>
        <p:spPr>
          <a:xfrm flipH="1" flipV="1">
            <a:off x="8966375" y="4198700"/>
            <a:ext cx="242175" cy="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4500CE4-ECD8-4610-826B-9ED9D3947C41}"/>
              </a:ext>
            </a:extLst>
          </p:cNvPr>
          <p:cNvCxnSpPr>
            <a:cxnSpLocks/>
            <a:stCxn id="84" idx="1"/>
            <a:endCxn id="95" idx="3"/>
          </p:cNvCxnSpPr>
          <p:nvPr/>
        </p:nvCxnSpPr>
        <p:spPr>
          <a:xfrm flipH="1">
            <a:off x="7751047" y="2963795"/>
            <a:ext cx="266699" cy="41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06DD22A-031A-4841-B940-8DE24B70551D}"/>
              </a:ext>
            </a:extLst>
          </p:cNvPr>
          <p:cNvCxnSpPr>
            <a:cxnSpLocks/>
            <a:stCxn id="85" idx="1"/>
            <a:endCxn id="95" idx="3"/>
          </p:cNvCxnSpPr>
          <p:nvPr/>
        </p:nvCxnSpPr>
        <p:spPr>
          <a:xfrm flipH="1" flipV="1">
            <a:off x="7751047" y="3377613"/>
            <a:ext cx="289983" cy="82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094BFC7-DBD3-46FC-861F-0F2435F3CA5F}"/>
              </a:ext>
            </a:extLst>
          </p:cNvPr>
          <p:cNvCxnSpPr>
            <a:cxnSpLocks/>
            <a:stCxn id="95" idx="1"/>
            <a:endCxn id="92" idx="3"/>
          </p:cNvCxnSpPr>
          <p:nvPr/>
        </p:nvCxnSpPr>
        <p:spPr>
          <a:xfrm flipH="1">
            <a:off x="6598017" y="3377613"/>
            <a:ext cx="362590" cy="599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CAFCB0-F39A-4A24-B34A-FB18EB41BBAD}"/>
              </a:ext>
            </a:extLst>
          </p:cNvPr>
          <p:cNvCxnSpPr>
            <a:cxnSpLocks/>
            <a:stCxn id="95" idx="1"/>
            <a:endCxn id="91" idx="3"/>
          </p:cNvCxnSpPr>
          <p:nvPr/>
        </p:nvCxnSpPr>
        <p:spPr>
          <a:xfrm flipH="1" flipV="1">
            <a:off x="6600595" y="2796900"/>
            <a:ext cx="360012" cy="58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DA412DA3-ED54-4E83-B1D0-35D7F63ED949}"/>
              </a:ext>
            </a:extLst>
          </p:cNvPr>
          <p:cNvSpPr txBox="1"/>
          <p:nvPr/>
        </p:nvSpPr>
        <p:spPr>
          <a:xfrm>
            <a:off x="5803217" y="4295177"/>
            <a:ext cx="1050410" cy="461665"/>
          </a:xfrm>
          <a:prstGeom prst="rect">
            <a:avLst/>
          </a:prstGeom>
          <a:noFill/>
        </p:spPr>
        <p:txBody>
          <a:bodyPr wrap="square" rtlCol="0">
            <a:spAutoFit/>
          </a:bodyPr>
          <a:lstStyle/>
          <a:p>
            <a:pPr algn="ctr"/>
            <a:r>
              <a:rPr lang="en-US" sz="1200" dirty="0"/>
              <a:t>Competence score</a:t>
            </a:r>
          </a:p>
        </p:txBody>
      </p:sp>
      <p:sp>
        <p:nvSpPr>
          <p:cNvPr id="181" name="TextBox 180">
            <a:extLst>
              <a:ext uri="{FF2B5EF4-FFF2-40B4-BE49-F238E27FC236}">
                <a16:creationId xmlns:a16="http://schemas.microsoft.com/office/drawing/2014/main" id="{F4F36B5C-D93B-4147-BAE4-857965F376D4}"/>
              </a:ext>
            </a:extLst>
          </p:cNvPr>
          <p:cNvSpPr txBox="1"/>
          <p:nvPr/>
        </p:nvSpPr>
        <p:spPr>
          <a:xfrm>
            <a:off x="6699206" y="2639530"/>
            <a:ext cx="1134533" cy="523220"/>
          </a:xfrm>
          <a:prstGeom prst="rect">
            <a:avLst/>
          </a:prstGeom>
          <a:noFill/>
        </p:spPr>
        <p:txBody>
          <a:bodyPr wrap="square" rtlCol="0">
            <a:spAutoFit/>
          </a:bodyPr>
          <a:lstStyle/>
          <a:p>
            <a:pPr algn="ctr"/>
            <a:r>
              <a:rPr lang="en-US" sz="1400" dirty="0"/>
              <a:t>Competence classifier</a:t>
            </a:r>
          </a:p>
        </p:txBody>
      </p:sp>
      <mc:AlternateContent xmlns:mc="http://schemas.openxmlformats.org/markup-compatibility/2006">
        <mc:Choice xmlns:a14="http://schemas.microsoft.com/office/drawing/2010/main" Requires="a14">
          <p:sp>
            <p:nvSpPr>
              <p:cNvPr id="64" name="Rectangle: Rounded Corners 63">
                <a:extLst>
                  <a:ext uri="{FF2B5EF4-FFF2-40B4-BE49-F238E27FC236}">
                    <a16:creationId xmlns:a16="http://schemas.microsoft.com/office/drawing/2014/main" id="{3D410A3C-FB1E-4CCB-8CB9-FCD3BC965C72}"/>
                  </a:ext>
                </a:extLst>
              </p:cNvPr>
              <p:cNvSpPr/>
              <p:nvPr/>
            </p:nvSpPr>
            <p:spPr>
              <a:xfrm>
                <a:off x="1796497" y="522552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𝑜</m:t>
                          </m:r>
                        </m:sup>
                      </m:sSup>
                    </m:oMath>
                  </m:oMathPara>
                </a14:m>
                <a:endParaRPr lang="en-US" dirty="0"/>
              </a:p>
            </p:txBody>
          </p:sp>
        </mc:Choice>
        <mc:Fallback>
          <p:sp>
            <p:nvSpPr>
              <p:cNvPr id="64" name="Rectangle: Rounded Corners 63">
                <a:extLst>
                  <a:ext uri="{FF2B5EF4-FFF2-40B4-BE49-F238E27FC236}">
                    <a16:creationId xmlns:a16="http://schemas.microsoft.com/office/drawing/2014/main" id="{3D410A3C-FB1E-4CCB-8CB9-FCD3BC965C72}"/>
                  </a:ext>
                </a:extLst>
              </p:cNvPr>
              <p:cNvSpPr>
                <a:spLocks noRot="1" noChangeAspect="1" noMove="1" noResize="1" noEditPoints="1" noAdjustHandles="1" noChangeArrowheads="1" noChangeShapeType="1" noTextEdit="1"/>
              </p:cNvSpPr>
              <p:nvPr/>
            </p:nvSpPr>
            <p:spPr>
              <a:xfrm>
                <a:off x="1796497" y="5225527"/>
                <a:ext cx="533399" cy="541866"/>
              </a:xfrm>
              <a:prstGeom prst="roundRect">
                <a:avLst/>
              </a:prstGeom>
              <a:blipFill>
                <a:blip r:embed="rId14"/>
                <a:stretch>
                  <a:fillRect/>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D2921908-8E4A-43E3-A256-1404E8EF235B}"/>
              </a:ext>
            </a:extLst>
          </p:cNvPr>
          <p:cNvCxnSpPr>
            <a:cxnSpLocks/>
            <a:stCxn id="114" idx="2"/>
            <a:endCxn id="64" idx="1"/>
          </p:cNvCxnSpPr>
          <p:nvPr/>
        </p:nvCxnSpPr>
        <p:spPr>
          <a:xfrm>
            <a:off x="1066496" y="2429845"/>
            <a:ext cx="730001" cy="3066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EA091F-02A2-4310-BC69-331D4D3E0254}"/>
              </a:ext>
            </a:extLst>
          </p:cNvPr>
          <p:cNvCxnSpPr>
            <a:cxnSpLocks/>
            <a:stCxn id="64" idx="3"/>
            <a:endCxn id="99" idx="1"/>
          </p:cNvCxnSpPr>
          <p:nvPr/>
        </p:nvCxnSpPr>
        <p:spPr>
          <a:xfrm flipV="1">
            <a:off x="2329896" y="5494677"/>
            <a:ext cx="629285"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F1474285-445A-442D-9FC9-A1037983C7E2}"/>
                  </a:ext>
                </a:extLst>
              </p:cNvPr>
              <p:cNvSpPr/>
              <p:nvPr/>
            </p:nvSpPr>
            <p:spPr>
              <a:xfrm>
                <a:off x="9213940" y="331865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80" name="Rectangle: Rounded Corners 79">
                <a:extLst>
                  <a:ext uri="{FF2B5EF4-FFF2-40B4-BE49-F238E27FC236}">
                    <a16:creationId xmlns:a16="http://schemas.microsoft.com/office/drawing/2014/main" id="{F1474285-445A-442D-9FC9-A1037983C7E2}"/>
                  </a:ext>
                </a:extLst>
              </p:cNvPr>
              <p:cNvSpPr>
                <a:spLocks noRot="1" noChangeAspect="1" noMove="1" noResize="1" noEditPoints="1" noAdjustHandles="1" noChangeArrowheads="1" noChangeShapeType="1" noTextEdit="1"/>
              </p:cNvSpPr>
              <p:nvPr/>
            </p:nvSpPr>
            <p:spPr>
              <a:xfrm>
                <a:off x="9213940" y="3318658"/>
                <a:ext cx="533399" cy="541866"/>
              </a:xfrm>
              <a:prstGeom prst="round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Rounded Corners 86">
                <a:extLst>
                  <a:ext uri="{FF2B5EF4-FFF2-40B4-BE49-F238E27FC236}">
                    <a16:creationId xmlns:a16="http://schemas.microsoft.com/office/drawing/2014/main" id="{818C5D64-8320-415A-9813-B09C2D3CE151}"/>
                  </a:ext>
                </a:extLst>
              </p:cNvPr>
              <p:cNvSpPr/>
              <p:nvPr/>
            </p:nvSpPr>
            <p:spPr>
              <a:xfrm>
                <a:off x="8033363" y="3319845"/>
                <a:ext cx="938421"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𝑐</m:t>
                          </m:r>
                        </m:sup>
                      </m:sSup>
                    </m:oMath>
                  </m:oMathPara>
                </a14:m>
                <a:endParaRPr lang="en-US" dirty="0"/>
              </a:p>
            </p:txBody>
          </p:sp>
        </mc:Choice>
        <mc:Fallback xmlns="">
          <p:sp>
            <p:nvSpPr>
              <p:cNvPr id="87" name="Rectangle: Rounded Corners 86">
                <a:extLst>
                  <a:ext uri="{FF2B5EF4-FFF2-40B4-BE49-F238E27FC236}">
                    <a16:creationId xmlns:a16="http://schemas.microsoft.com/office/drawing/2014/main" id="{818C5D64-8320-415A-9813-B09C2D3CE151}"/>
                  </a:ext>
                </a:extLst>
              </p:cNvPr>
              <p:cNvSpPr>
                <a:spLocks noRot="1" noChangeAspect="1" noMove="1" noResize="1" noEditPoints="1" noAdjustHandles="1" noChangeArrowheads="1" noChangeShapeType="1" noTextEdit="1"/>
              </p:cNvSpPr>
              <p:nvPr/>
            </p:nvSpPr>
            <p:spPr>
              <a:xfrm>
                <a:off x="8033363" y="3319845"/>
                <a:ext cx="938421" cy="541833"/>
              </a:xfrm>
              <a:prstGeom prst="roundRect">
                <a:avLst/>
              </a:prstGeom>
              <a:blipFill>
                <a:blip r:embed="rId16"/>
                <a:stretch>
                  <a:fillRect/>
                </a:stretch>
              </a:blipFill>
            </p:spPr>
            <p:txBody>
              <a:bodyPr/>
              <a:lstStyle/>
              <a:p>
                <a:r>
                  <a:rPr lang="en-US">
                    <a:noFill/>
                  </a:rPr>
                  <a:t> </a:t>
                </a:r>
              </a:p>
            </p:txBody>
          </p:sp>
        </mc:Fallback>
      </mc:AlternateContent>
      <p:sp>
        <p:nvSpPr>
          <p:cNvPr id="95" name="Rectangle: Rounded Corners 94">
            <a:extLst>
              <a:ext uri="{FF2B5EF4-FFF2-40B4-BE49-F238E27FC236}">
                <a16:creationId xmlns:a16="http://schemas.microsoft.com/office/drawing/2014/main" id="{3CDDA1F3-1B8D-40EC-B603-A352830930D7}"/>
              </a:ext>
            </a:extLst>
          </p:cNvPr>
          <p:cNvSpPr/>
          <p:nvPr/>
        </p:nvSpPr>
        <p:spPr>
          <a:xfrm>
            <a:off x="6960607" y="3106696"/>
            <a:ext cx="790440"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i="1" dirty="0"/>
              <a:t>CC</a:t>
            </a:r>
          </a:p>
        </p:txBody>
      </p:sp>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051CD45B-3337-44A8-BC5C-721126E162D7}"/>
                  </a:ext>
                </a:extLst>
              </p:cNvPr>
              <p:cNvSpPr/>
              <p:nvPr/>
            </p:nvSpPr>
            <p:spPr>
              <a:xfrm>
                <a:off x="6071202" y="310860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US" b="0" i="1" smtClean="0">
                              <a:latin typeface="Cambria Math" panose="02040503050406030204" pitchFamily="18" charset="0"/>
                            </a:rPr>
                            <m:t>𝑐</m:t>
                          </m:r>
                        </m:sup>
                      </m:sSup>
                    </m:oMath>
                  </m:oMathPara>
                </a14:m>
                <a:endParaRPr lang="en-US" dirty="0"/>
              </a:p>
            </p:txBody>
          </p:sp>
        </mc:Choice>
        <mc:Fallback xmlns="">
          <p:sp>
            <p:nvSpPr>
              <p:cNvPr id="96" name="Rectangle: Rounded Corners 95">
                <a:extLst>
                  <a:ext uri="{FF2B5EF4-FFF2-40B4-BE49-F238E27FC236}">
                    <a16:creationId xmlns:a16="http://schemas.microsoft.com/office/drawing/2014/main" id="{051CD45B-3337-44A8-BC5C-721126E162D7}"/>
                  </a:ext>
                </a:extLst>
              </p:cNvPr>
              <p:cNvSpPr>
                <a:spLocks noRot="1" noChangeAspect="1" noMove="1" noResize="1" noEditPoints="1" noAdjustHandles="1" noChangeArrowheads="1" noChangeShapeType="1" noTextEdit="1"/>
              </p:cNvSpPr>
              <p:nvPr/>
            </p:nvSpPr>
            <p:spPr>
              <a:xfrm>
                <a:off x="6071202" y="3108607"/>
                <a:ext cx="533399" cy="541866"/>
              </a:xfrm>
              <a:prstGeom prst="roundRect">
                <a:avLst/>
              </a:prstGeom>
              <a:blipFill>
                <a:blip r:embed="rId17"/>
                <a:stretch>
                  <a:fillRect l="-3371"/>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438C678D-2880-4A63-B081-379017C6EEDF}"/>
              </a:ext>
            </a:extLst>
          </p:cNvPr>
          <p:cNvCxnSpPr>
            <a:cxnSpLocks/>
            <a:stCxn id="54" idx="1"/>
            <a:endCxn id="80" idx="3"/>
          </p:cNvCxnSpPr>
          <p:nvPr/>
        </p:nvCxnSpPr>
        <p:spPr>
          <a:xfrm flipH="1" flipV="1">
            <a:off x="9747339" y="3589591"/>
            <a:ext cx="300476" cy="21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9039EF2-C96A-4CCD-8433-6F0211B3347E}"/>
              </a:ext>
            </a:extLst>
          </p:cNvPr>
          <p:cNvCxnSpPr>
            <a:cxnSpLocks/>
            <a:stCxn id="80" idx="1"/>
            <a:endCxn id="87" idx="3"/>
          </p:cNvCxnSpPr>
          <p:nvPr/>
        </p:nvCxnSpPr>
        <p:spPr>
          <a:xfrm flipH="1">
            <a:off x="8971784" y="3589591"/>
            <a:ext cx="242156" cy="1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8F7E10A-4F54-4FCB-817E-3F4FAAF7B2A3}"/>
              </a:ext>
            </a:extLst>
          </p:cNvPr>
          <p:cNvCxnSpPr>
            <a:cxnSpLocks/>
            <a:stCxn id="87" idx="1"/>
            <a:endCxn id="95" idx="3"/>
          </p:cNvCxnSpPr>
          <p:nvPr/>
        </p:nvCxnSpPr>
        <p:spPr>
          <a:xfrm flipH="1" flipV="1">
            <a:off x="7751047" y="3377613"/>
            <a:ext cx="282316" cy="21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25C007-D460-456B-ACF4-3DEFC6A79241}"/>
              </a:ext>
            </a:extLst>
          </p:cNvPr>
          <p:cNvCxnSpPr>
            <a:cxnSpLocks/>
            <a:stCxn id="95" idx="1"/>
            <a:endCxn id="96" idx="3"/>
          </p:cNvCxnSpPr>
          <p:nvPr/>
        </p:nvCxnSpPr>
        <p:spPr>
          <a:xfrm flipH="1">
            <a:off x="6604601" y="3377613"/>
            <a:ext cx="356006" cy="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725EAA1-3A28-4D87-8FA1-23192658A595}"/>
                  </a:ext>
                </a:extLst>
              </p:cNvPr>
              <p:cNvSpPr txBox="1"/>
              <p:nvPr/>
            </p:nvSpPr>
            <p:spPr>
              <a:xfrm>
                <a:off x="6374535" y="70748"/>
                <a:ext cx="3532703" cy="954620"/>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face</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𝑜</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object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𝑠</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scene</m:t>
                    </m:r>
                  </m:oMath>
                </a14:m>
                <a:endParaRPr lang="en-US" dirty="0"/>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a14:m>
                <a:r>
                  <a:rPr lang="en-US" dirty="0"/>
                  <a:t>: engagement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a14:m>
                <a:r>
                  <a:rPr lang="en-US" dirty="0"/>
                  <a:t>: conversation</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𝑒</m:t>
                        </m:r>
                      </m:sup>
                    </m:sSup>
                  </m:oMath>
                </a14:m>
                <a:r>
                  <a:rPr lang="en-US" dirty="0"/>
                  <a:t>: emotion</a:t>
                </a:r>
              </a:p>
            </p:txBody>
          </p:sp>
        </mc:Choice>
        <mc:Fallback xmlns="">
          <p:sp>
            <p:nvSpPr>
              <p:cNvPr id="59" name="TextBox 58">
                <a:extLst>
                  <a:ext uri="{FF2B5EF4-FFF2-40B4-BE49-F238E27FC236}">
                    <a16:creationId xmlns:a16="http://schemas.microsoft.com/office/drawing/2014/main" id="{6725EAA1-3A28-4D87-8FA1-23192658A595}"/>
                  </a:ext>
                </a:extLst>
              </p:cNvPr>
              <p:cNvSpPr txBox="1">
                <a:spLocks noRot="1" noChangeAspect="1" noMove="1" noResize="1" noEditPoints="1" noAdjustHandles="1" noChangeArrowheads="1" noChangeShapeType="1" noTextEdit="1"/>
              </p:cNvSpPr>
              <p:nvPr/>
            </p:nvSpPr>
            <p:spPr>
              <a:xfrm>
                <a:off x="6374535" y="70748"/>
                <a:ext cx="3532703" cy="954620"/>
              </a:xfrm>
              <a:prstGeom prst="rect">
                <a:avLst/>
              </a:prstGeom>
              <a:blipFill>
                <a:blip r:embed="rId18"/>
                <a:stretch>
                  <a:fillRect r="-173" b="-7051"/>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BD1F6BDB-9411-437D-8CAE-F61708888F2B}"/>
              </a:ext>
            </a:extLst>
          </p:cNvPr>
          <p:cNvSpPr txBox="1"/>
          <p:nvPr/>
        </p:nvSpPr>
        <p:spPr>
          <a:xfrm>
            <a:off x="3887867" y="897807"/>
            <a:ext cx="2107129" cy="307777"/>
          </a:xfrm>
          <a:prstGeom prst="rect">
            <a:avLst/>
          </a:prstGeom>
          <a:noFill/>
        </p:spPr>
        <p:txBody>
          <a:bodyPr wrap="square" rtlCol="0">
            <a:spAutoFit/>
          </a:bodyPr>
          <a:lstStyle/>
          <a:p>
            <a:pPr algn="ctr"/>
            <a:r>
              <a:rPr lang="en-US" sz="1400" dirty="0"/>
              <a:t>Interaction level (H, L, N)</a:t>
            </a:r>
          </a:p>
        </p:txBody>
      </p:sp>
      <mc:AlternateContent xmlns:mc="http://schemas.openxmlformats.org/markup-compatibility/2006" xmlns:a14="http://schemas.microsoft.com/office/drawing/2010/main">
        <mc:Choice Requires="a14">
          <p:sp>
            <p:nvSpPr>
              <p:cNvPr id="245" name="Rectangle: Rounded Corners 244">
                <a:extLst>
                  <a:ext uri="{FF2B5EF4-FFF2-40B4-BE49-F238E27FC236}">
                    <a16:creationId xmlns:a16="http://schemas.microsoft.com/office/drawing/2014/main" id="{CB2B543F-DF51-4B25-A30B-E07AACCB630F}"/>
                  </a:ext>
                </a:extLst>
              </p:cNvPr>
              <p:cNvSpPr/>
              <p:nvPr/>
            </p:nvSpPr>
            <p:spPr>
              <a:xfrm>
                <a:off x="3648847" y="1485188"/>
                <a:ext cx="2587751" cy="5418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SG" b="0" i="1" smtClean="0">
                          <a:latin typeface="Cambria Math" panose="02040503050406030204" pitchFamily="18" charset="0"/>
                        </a:rPr>
                        <m:t>𝐼𝑛𝑡𝑒𝑟𝑎𝑐𝑡𝑖𝑜𝑛</m:t>
                      </m:r>
                      <m:r>
                        <a:rPr lang="en-SG" b="0" i="1" smtClean="0">
                          <a:latin typeface="Cambria Math" panose="02040503050406030204" pitchFamily="18" charset="0"/>
                        </a:rPr>
                        <m:t> </m:t>
                      </m:r>
                      <m:r>
                        <a:rPr lang="en-SG" b="0" i="1" smtClean="0">
                          <a:latin typeface="Cambria Math" panose="02040503050406030204" pitchFamily="18" charset="0"/>
                        </a:rPr>
                        <m:t>𝐶𝑙𝑎𝑠𝑠𝑖𝑓𝑖𝑒𝑟</m:t>
                      </m:r>
                    </m:oMath>
                  </m:oMathPara>
                </a14:m>
                <a:endParaRPr lang="en-US" dirty="0"/>
              </a:p>
            </p:txBody>
          </p:sp>
        </mc:Choice>
        <mc:Fallback xmlns="">
          <p:sp>
            <p:nvSpPr>
              <p:cNvPr id="245" name="Rectangle: Rounded Corners 244">
                <a:extLst>
                  <a:ext uri="{FF2B5EF4-FFF2-40B4-BE49-F238E27FC236}">
                    <a16:creationId xmlns:a16="http://schemas.microsoft.com/office/drawing/2014/main" id="{CB2B543F-DF51-4B25-A30B-E07AACCB630F}"/>
                  </a:ext>
                </a:extLst>
              </p:cNvPr>
              <p:cNvSpPr>
                <a:spLocks noRot="1" noChangeAspect="1" noMove="1" noResize="1" noEditPoints="1" noAdjustHandles="1" noChangeArrowheads="1" noChangeShapeType="1" noTextEdit="1"/>
              </p:cNvSpPr>
              <p:nvPr/>
            </p:nvSpPr>
            <p:spPr>
              <a:xfrm>
                <a:off x="3648847" y="1485188"/>
                <a:ext cx="2587751" cy="541866"/>
              </a:xfrm>
              <a:prstGeom prst="round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E7A57D4-9728-45C4-A8A5-23ED9F46A72B}"/>
                  </a:ext>
                </a:extLst>
              </p:cNvPr>
              <p:cNvSpPr/>
              <p:nvPr/>
            </p:nvSpPr>
            <p:spPr>
              <a:xfrm>
                <a:off x="2959181" y="5233267"/>
                <a:ext cx="1282595" cy="522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𝐿𝑆𝑇𝑀</m:t>
                      </m:r>
                      <m:r>
                        <a:rPr lang="en-US" b="0" i="1" smtClean="0">
                          <a:latin typeface="Cambria Math" panose="02040503050406030204" pitchFamily="18" charset="0"/>
                        </a:rPr>
                        <m:t> </m:t>
                      </m:r>
                      <m:r>
                        <a:rPr lang="en-US" b="0" i="1" smtClean="0">
                          <a:latin typeface="Cambria Math" panose="02040503050406030204" pitchFamily="18" charset="0"/>
                        </a:rPr>
                        <m:t>𝐴𝑢𝑡𝑜</m:t>
                      </m:r>
                    </m:oMath>
                  </m:oMathPara>
                </a14:m>
                <a:endParaRPr lang="en-US" dirty="0"/>
              </a:p>
            </p:txBody>
          </p:sp>
        </mc:Choice>
        <mc:Fallback xmlns="">
          <p:sp>
            <p:nvSpPr>
              <p:cNvPr id="99" name="Rectangle: Rounded Corners 98">
                <a:extLst>
                  <a:ext uri="{FF2B5EF4-FFF2-40B4-BE49-F238E27FC236}">
                    <a16:creationId xmlns:a16="http://schemas.microsoft.com/office/drawing/2014/main" id="{5E7A57D4-9728-45C4-A8A5-23ED9F46A72B}"/>
                  </a:ext>
                </a:extLst>
              </p:cNvPr>
              <p:cNvSpPr>
                <a:spLocks noRot="1" noChangeAspect="1" noMove="1" noResize="1" noEditPoints="1" noAdjustHandles="1" noChangeArrowheads="1" noChangeShapeType="1" noTextEdit="1"/>
              </p:cNvSpPr>
              <p:nvPr/>
            </p:nvSpPr>
            <p:spPr>
              <a:xfrm>
                <a:off x="2959181" y="5233267"/>
                <a:ext cx="1282595" cy="522820"/>
              </a:xfrm>
              <a:prstGeom prst="roundRect">
                <a:avLst/>
              </a:prstGeom>
              <a:blipFill>
                <a:blip r:embed="rId20"/>
                <a:stretch>
                  <a:fillRect l="-1408"/>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E988319A-AF34-4A48-89A9-DC1FFE250C1B}"/>
              </a:ext>
            </a:extLst>
          </p:cNvPr>
          <p:cNvSpPr txBox="1"/>
          <p:nvPr/>
        </p:nvSpPr>
        <p:spPr>
          <a:xfrm>
            <a:off x="4104515" y="5468360"/>
            <a:ext cx="1438279" cy="523220"/>
          </a:xfrm>
          <a:prstGeom prst="rect">
            <a:avLst/>
          </a:prstGeom>
          <a:noFill/>
        </p:spPr>
        <p:txBody>
          <a:bodyPr wrap="square" rtlCol="0">
            <a:spAutoFit/>
          </a:bodyPr>
          <a:lstStyle/>
          <a:p>
            <a:pPr algn="ctr"/>
            <a:r>
              <a:rPr lang="en-US" sz="1400" dirty="0"/>
              <a:t>1 Latent vector per episode</a:t>
            </a:r>
          </a:p>
        </p:txBody>
      </p:sp>
      <mc:AlternateContent xmlns:mc="http://schemas.openxmlformats.org/markup-compatibility/2006" xmlns:a14="http://schemas.microsoft.com/office/drawing/2010/main">
        <mc:Choice Requires="a14">
          <p:sp>
            <p:nvSpPr>
              <p:cNvPr id="117" name="Rectangle: Rounded Corners 116">
                <a:extLst>
                  <a:ext uri="{FF2B5EF4-FFF2-40B4-BE49-F238E27FC236}">
                    <a16:creationId xmlns:a16="http://schemas.microsoft.com/office/drawing/2014/main" id="{D1754CD6-418F-46FA-84EC-35DE04414CA7}"/>
                  </a:ext>
                </a:extLst>
              </p:cNvPr>
              <p:cNvSpPr/>
              <p:nvPr/>
            </p:nvSpPr>
            <p:spPr>
              <a:xfrm>
                <a:off x="1811011" y="2157311"/>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117" name="Rectangle: Rounded Corners 116">
                <a:extLst>
                  <a:ext uri="{FF2B5EF4-FFF2-40B4-BE49-F238E27FC236}">
                    <a16:creationId xmlns:a16="http://schemas.microsoft.com/office/drawing/2014/main" id="{D1754CD6-418F-46FA-84EC-35DE04414CA7}"/>
                  </a:ext>
                </a:extLst>
              </p:cNvPr>
              <p:cNvSpPr>
                <a:spLocks noRot="1" noChangeAspect="1" noMove="1" noResize="1" noEditPoints="1" noAdjustHandles="1" noChangeArrowheads="1" noChangeShapeType="1" noTextEdit="1"/>
              </p:cNvSpPr>
              <p:nvPr/>
            </p:nvSpPr>
            <p:spPr>
              <a:xfrm>
                <a:off x="1811011" y="2157311"/>
                <a:ext cx="533399" cy="541866"/>
              </a:xfrm>
              <a:prstGeom prst="round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Rounded Corners 117">
                <a:extLst>
                  <a:ext uri="{FF2B5EF4-FFF2-40B4-BE49-F238E27FC236}">
                    <a16:creationId xmlns:a16="http://schemas.microsoft.com/office/drawing/2014/main" id="{FA618DEA-48A1-4F6A-AA8E-9FDD3C750115}"/>
                  </a:ext>
                </a:extLst>
              </p:cNvPr>
              <p:cNvSpPr/>
              <p:nvPr/>
            </p:nvSpPr>
            <p:spPr>
              <a:xfrm>
                <a:off x="1801927" y="339670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m:oMathPara>
                </a14:m>
                <a:endParaRPr lang="en-US" dirty="0"/>
              </a:p>
            </p:txBody>
          </p:sp>
        </mc:Choice>
        <mc:Fallback xmlns="">
          <p:sp>
            <p:nvSpPr>
              <p:cNvPr id="118" name="Rectangle: Rounded Corners 117">
                <a:extLst>
                  <a:ext uri="{FF2B5EF4-FFF2-40B4-BE49-F238E27FC236}">
                    <a16:creationId xmlns:a16="http://schemas.microsoft.com/office/drawing/2014/main" id="{FA618DEA-48A1-4F6A-AA8E-9FDD3C750115}"/>
                  </a:ext>
                </a:extLst>
              </p:cNvPr>
              <p:cNvSpPr>
                <a:spLocks noRot="1" noChangeAspect="1" noMove="1" noResize="1" noEditPoints="1" noAdjustHandles="1" noChangeArrowheads="1" noChangeShapeType="1" noTextEdit="1"/>
              </p:cNvSpPr>
              <p:nvPr/>
            </p:nvSpPr>
            <p:spPr>
              <a:xfrm>
                <a:off x="1801927" y="3396706"/>
                <a:ext cx="533399" cy="541866"/>
              </a:xfrm>
              <a:prstGeom prst="roundRect">
                <a:avLst/>
              </a:prstGeom>
              <a:blipFill>
                <a:blip r:embed="rId22"/>
                <a:stretch>
                  <a:fillRect l="-3371"/>
                </a:stretch>
              </a:blipFill>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3DEB3620-E9C7-46B3-99FE-3A3739D961DB}"/>
              </a:ext>
            </a:extLst>
          </p:cNvPr>
          <p:cNvCxnSpPr>
            <a:cxnSpLocks/>
            <a:stCxn id="114" idx="2"/>
            <a:endCxn id="117" idx="1"/>
          </p:cNvCxnSpPr>
          <p:nvPr/>
        </p:nvCxnSpPr>
        <p:spPr>
          <a:xfrm flipV="1">
            <a:off x="1066496" y="2428244"/>
            <a:ext cx="744515" cy="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Rectangle: Rounded Corners 119">
                <a:extLst>
                  <a:ext uri="{FF2B5EF4-FFF2-40B4-BE49-F238E27FC236}">
                    <a16:creationId xmlns:a16="http://schemas.microsoft.com/office/drawing/2014/main" id="{8F104B8C-E77B-4098-956C-84C8B8C7BC92}"/>
                  </a:ext>
                </a:extLst>
              </p:cNvPr>
              <p:cNvSpPr/>
              <p:nvPr/>
            </p:nvSpPr>
            <p:spPr>
              <a:xfrm>
                <a:off x="1804123" y="2767147"/>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120" name="Rectangle: Rounded Corners 119">
                <a:extLst>
                  <a:ext uri="{FF2B5EF4-FFF2-40B4-BE49-F238E27FC236}">
                    <a16:creationId xmlns:a16="http://schemas.microsoft.com/office/drawing/2014/main" id="{8F104B8C-E77B-4098-956C-84C8B8C7BC92}"/>
                  </a:ext>
                </a:extLst>
              </p:cNvPr>
              <p:cNvSpPr>
                <a:spLocks noRot="1" noChangeAspect="1" noMove="1" noResize="1" noEditPoints="1" noAdjustHandles="1" noChangeArrowheads="1" noChangeShapeType="1" noTextEdit="1"/>
              </p:cNvSpPr>
              <p:nvPr/>
            </p:nvSpPr>
            <p:spPr>
              <a:xfrm>
                <a:off x="1804123" y="2767147"/>
                <a:ext cx="533399" cy="541866"/>
              </a:xfrm>
              <a:prstGeom prst="roundRect">
                <a:avLst/>
              </a:prstGeom>
              <a:blipFill>
                <a:blip r:embed="rId23"/>
                <a:stretch>
                  <a:fillRect/>
                </a:stretch>
              </a:blipFill>
            </p:spPr>
            <p:txBody>
              <a:bodyPr/>
              <a:lstStyle/>
              <a:p>
                <a:r>
                  <a:rPr lang="en-US">
                    <a:noFill/>
                  </a:rPr>
                  <a:t> </a:t>
                </a:r>
              </a:p>
            </p:txBody>
          </p:sp>
        </mc:Fallback>
      </mc:AlternateContent>
      <p:cxnSp>
        <p:nvCxnSpPr>
          <p:cNvPr id="122" name="Straight Arrow Connector 121">
            <a:extLst>
              <a:ext uri="{FF2B5EF4-FFF2-40B4-BE49-F238E27FC236}">
                <a16:creationId xmlns:a16="http://schemas.microsoft.com/office/drawing/2014/main" id="{16BA9AEE-D229-45E6-B10D-ECBC664CD1A6}"/>
              </a:ext>
            </a:extLst>
          </p:cNvPr>
          <p:cNvCxnSpPr>
            <a:cxnSpLocks/>
            <a:stCxn id="114" idx="2"/>
            <a:endCxn id="120" idx="1"/>
          </p:cNvCxnSpPr>
          <p:nvPr/>
        </p:nvCxnSpPr>
        <p:spPr>
          <a:xfrm>
            <a:off x="1066496" y="2429845"/>
            <a:ext cx="737627" cy="60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ectangle: Rounded Corners 137">
                <a:extLst>
                  <a:ext uri="{FF2B5EF4-FFF2-40B4-BE49-F238E27FC236}">
                    <a16:creationId xmlns:a16="http://schemas.microsoft.com/office/drawing/2014/main" id="{50768431-8032-4A97-9C25-0EA0CC3CBF37}"/>
                  </a:ext>
                </a:extLst>
              </p:cNvPr>
              <p:cNvSpPr/>
              <p:nvPr/>
            </p:nvSpPr>
            <p:spPr>
              <a:xfrm>
                <a:off x="2554608" y="2157859"/>
                <a:ext cx="11167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138" name="Rectangle: Rounded Corners 137">
                <a:extLst>
                  <a:ext uri="{FF2B5EF4-FFF2-40B4-BE49-F238E27FC236}">
                    <a16:creationId xmlns:a16="http://schemas.microsoft.com/office/drawing/2014/main" id="{50768431-8032-4A97-9C25-0EA0CC3CBF37}"/>
                  </a:ext>
                </a:extLst>
              </p:cNvPr>
              <p:cNvSpPr>
                <a:spLocks noRot="1" noChangeAspect="1" noMove="1" noResize="1" noEditPoints="1" noAdjustHandles="1" noChangeArrowheads="1" noChangeShapeType="1" noTextEdit="1"/>
              </p:cNvSpPr>
              <p:nvPr/>
            </p:nvSpPr>
            <p:spPr>
              <a:xfrm>
                <a:off x="2554608" y="2157859"/>
                <a:ext cx="1116745" cy="541833"/>
              </a:xfrm>
              <a:prstGeom prst="round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Rounded Corners 138">
                <a:extLst>
                  <a:ext uri="{FF2B5EF4-FFF2-40B4-BE49-F238E27FC236}">
                    <a16:creationId xmlns:a16="http://schemas.microsoft.com/office/drawing/2014/main" id="{EDA9DFA0-BAF3-465D-9B90-9A688B1E5267}"/>
                  </a:ext>
                </a:extLst>
              </p:cNvPr>
              <p:cNvSpPr/>
              <p:nvPr/>
            </p:nvSpPr>
            <p:spPr>
              <a:xfrm>
                <a:off x="2543291" y="3394504"/>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𝑒𝑛</m:t>
                          </m:r>
                        </m:sup>
                      </m:sSup>
                    </m:oMath>
                  </m:oMathPara>
                </a14:m>
                <a:endParaRPr lang="en-US" dirty="0"/>
              </a:p>
            </p:txBody>
          </p:sp>
        </mc:Choice>
        <mc:Fallback xmlns="">
          <p:sp>
            <p:nvSpPr>
              <p:cNvPr id="139" name="Rectangle: Rounded Corners 138">
                <a:extLst>
                  <a:ext uri="{FF2B5EF4-FFF2-40B4-BE49-F238E27FC236}">
                    <a16:creationId xmlns:a16="http://schemas.microsoft.com/office/drawing/2014/main" id="{EDA9DFA0-BAF3-465D-9B90-9A688B1E5267}"/>
                  </a:ext>
                </a:extLst>
              </p:cNvPr>
              <p:cNvSpPr>
                <a:spLocks noRot="1" noChangeAspect="1" noMove="1" noResize="1" noEditPoints="1" noAdjustHandles="1" noChangeArrowheads="1" noChangeShapeType="1" noTextEdit="1"/>
              </p:cNvSpPr>
              <p:nvPr/>
            </p:nvSpPr>
            <p:spPr>
              <a:xfrm>
                <a:off x="2543291" y="3394504"/>
                <a:ext cx="1134532" cy="541833"/>
              </a:xfrm>
              <a:prstGeom prst="round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Rounded Corners 140">
                <a:extLst>
                  <a:ext uri="{FF2B5EF4-FFF2-40B4-BE49-F238E27FC236}">
                    <a16:creationId xmlns:a16="http://schemas.microsoft.com/office/drawing/2014/main" id="{061A237A-B40F-4758-8905-4B5E06AFB9C7}"/>
                  </a:ext>
                </a:extLst>
              </p:cNvPr>
              <p:cNvSpPr/>
              <p:nvPr/>
            </p:nvSpPr>
            <p:spPr>
              <a:xfrm>
                <a:off x="2537060" y="276901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𝑐</m:t>
                          </m:r>
                        </m:sup>
                      </m:sSup>
                    </m:oMath>
                  </m:oMathPara>
                </a14:m>
                <a:endParaRPr lang="en-US" dirty="0"/>
              </a:p>
            </p:txBody>
          </p:sp>
        </mc:Choice>
        <mc:Fallback xmlns="">
          <p:sp>
            <p:nvSpPr>
              <p:cNvPr id="141" name="Rectangle: Rounded Corners 140">
                <a:extLst>
                  <a:ext uri="{FF2B5EF4-FFF2-40B4-BE49-F238E27FC236}">
                    <a16:creationId xmlns:a16="http://schemas.microsoft.com/office/drawing/2014/main" id="{061A237A-B40F-4758-8905-4B5E06AFB9C7}"/>
                  </a:ext>
                </a:extLst>
              </p:cNvPr>
              <p:cNvSpPr>
                <a:spLocks noRot="1" noChangeAspect="1" noMove="1" noResize="1" noEditPoints="1" noAdjustHandles="1" noChangeArrowheads="1" noChangeShapeType="1" noTextEdit="1"/>
              </p:cNvSpPr>
              <p:nvPr/>
            </p:nvSpPr>
            <p:spPr>
              <a:xfrm>
                <a:off x="2537060" y="2769019"/>
                <a:ext cx="1134532" cy="541833"/>
              </a:xfrm>
              <a:prstGeom prst="roundRect">
                <a:avLst/>
              </a:prstGeom>
              <a:blipFill>
                <a:blip r:embed="rId26"/>
                <a:stretch>
                  <a:fillRect/>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2B49830A-9146-4455-B851-778C1EE17111}"/>
              </a:ext>
            </a:extLst>
          </p:cNvPr>
          <p:cNvCxnSpPr>
            <a:cxnSpLocks/>
            <a:stCxn id="117" idx="3"/>
            <a:endCxn id="138" idx="1"/>
          </p:cNvCxnSpPr>
          <p:nvPr/>
        </p:nvCxnSpPr>
        <p:spPr>
          <a:xfrm>
            <a:off x="2344410" y="2428244"/>
            <a:ext cx="210198" cy="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1AD678A-D044-45EA-93C5-DFA5836A8F34}"/>
              </a:ext>
            </a:extLst>
          </p:cNvPr>
          <p:cNvCxnSpPr>
            <a:cxnSpLocks/>
            <a:stCxn id="120" idx="3"/>
            <a:endCxn id="141" idx="1"/>
          </p:cNvCxnSpPr>
          <p:nvPr/>
        </p:nvCxnSpPr>
        <p:spPr>
          <a:xfrm>
            <a:off x="2337522" y="3038080"/>
            <a:ext cx="199538" cy="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09074B7-977C-442B-B11C-6583DB8DCA22}"/>
              </a:ext>
            </a:extLst>
          </p:cNvPr>
          <p:cNvCxnSpPr>
            <a:cxnSpLocks/>
            <a:stCxn id="118" idx="3"/>
            <a:endCxn id="139" idx="1"/>
          </p:cNvCxnSpPr>
          <p:nvPr/>
        </p:nvCxnSpPr>
        <p:spPr>
          <a:xfrm flipV="1">
            <a:off x="2335326" y="3665421"/>
            <a:ext cx="207965" cy="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559B1FE-D330-4CB6-B80C-6DB5917233F9}"/>
              </a:ext>
            </a:extLst>
          </p:cNvPr>
          <p:cNvCxnSpPr>
            <a:cxnSpLocks/>
            <a:stCxn id="5" idx="1"/>
            <a:endCxn id="102" idx="2"/>
          </p:cNvCxnSpPr>
          <p:nvPr/>
        </p:nvCxnSpPr>
        <p:spPr>
          <a:xfrm flipV="1">
            <a:off x="805305" y="4632221"/>
            <a:ext cx="6581" cy="69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2" name="Rectangle: Rounded Corners 101">
                <a:extLst>
                  <a:ext uri="{FF2B5EF4-FFF2-40B4-BE49-F238E27FC236}">
                    <a16:creationId xmlns:a16="http://schemas.microsoft.com/office/drawing/2014/main" id="{21359446-CA0B-4227-8C28-987675E93181}"/>
                  </a:ext>
                </a:extLst>
              </p:cNvPr>
              <p:cNvSpPr/>
              <p:nvPr/>
            </p:nvSpPr>
            <p:spPr>
              <a:xfrm>
                <a:off x="287214" y="3726851"/>
                <a:ext cx="1049344" cy="90537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0" i="1" dirty="0" err="1"/>
                  <a:t>S</a:t>
                </a:r>
                <a:r>
                  <a:rPr lang="en-SG" b="0" i="1" dirty="0"/>
                  <a:t>eq</a:t>
                </a:r>
                <a14:m>
                  <m:oMath xmlns:m="http://schemas.openxmlformats.org/officeDocument/2006/math">
                    <m:r>
                      <a:rPr lang="en-SG" b="0" i="1" smtClean="0">
                        <a:latin typeface="Cambria Math" panose="02040503050406030204" pitchFamily="18" charset="0"/>
                      </a:rPr>
                      <m:t> </m:t>
                    </m:r>
                    <m:r>
                      <a:rPr lang="en-SG" b="0" i="1" smtClean="0">
                        <a:latin typeface="Cambria Math" panose="02040503050406030204" pitchFamily="18" charset="0"/>
                      </a:rPr>
                      <m:t>𝐷𝑒𝑡𝑒𝑐𝑡𝑜𝑟</m:t>
                    </m:r>
                  </m:oMath>
                </a14:m>
                <a:endParaRPr lang="en-US" dirty="0"/>
              </a:p>
            </p:txBody>
          </p:sp>
        </mc:Choice>
        <mc:Fallback>
          <p:sp>
            <p:nvSpPr>
              <p:cNvPr id="102" name="Rectangle: Rounded Corners 101">
                <a:extLst>
                  <a:ext uri="{FF2B5EF4-FFF2-40B4-BE49-F238E27FC236}">
                    <a16:creationId xmlns:a16="http://schemas.microsoft.com/office/drawing/2014/main" id="{21359446-CA0B-4227-8C28-987675E93181}"/>
                  </a:ext>
                </a:extLst>
              </p:cNvPr>
              <p:cNvSpPr>
                <a:spLocks noRot="1" noChangeAspect="1" noMove="1" noResize="1" noEditPoints="1" noAdjustHandles="1" noChangeArrowheads="1" noChangeShapeType="1" noTextEdit="1"/>
              </p:cNvSpPr>
              <p:nvPr/>
            </p:nvSpPr>
            <p:spPr>
              <a:xfrm>
                <a:off x="287214" y="3726851"/>
                <a:ext cx="1049344" cy="905370"/>
              </a:xfrm>
              <a:prstGeom prst="roundRect">
                <a:avLst/>
              </a:prstGeom>
              <a:blipFill>
                <a:blip r:embed="rId27"/>
                <a:stretch>
                  <a:fillRect r="-2874"/>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8A38116F-C1BD-442B-A778-CCE169412F8B}"/>
              </a:ext>
            </a:extLst>
          </p:cNvPr>
          <p:cNvCxnSpPr>
            <a:cxnSpLocks/>
            <a:stCxn id="102" idx="0"/>
          </p:cNvCxnSpPr>
          <p:nvPr/>
        </p:nvCxnSpPr>
        <p:spPr>
          <a:xfrm flipH="1" flipV="1">
            <a:off x="799758" y="2796900"/>
            <a:ext cx="12128" cy="9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0212E3A-5F70-4977-8CF1-CB1C58D7C3D0}"/>
              </a:ext>
            </a:extLst>
          </p:cNvPr>
          <p:cNvGrpSpPr/>
          <p:nvPr/>
        </p:nvGrpSpPr>
        <p:grpSpPr>
          <a:xfrm>
            <a:off x="170729" y="1968665"/>
            <a:ext cx="869233" cy="794230"/>
            <a:chOff x="1305656" y="2441439"/>
            <a:chExt cx="246846" cy="195912"/>
          </a:xfrm>
        </p:grpSpPr>
        <p:sp>
          <p:nvSpPr>
            <p:cNvPr id="108" name="Parallelogram 107">
              <a:extLst>
                <a:ext uri="{FF2B5EF4-FFF2-40B4-BE49-F238E27FC236}">
                  <a16:creationId xmlns:a16="http://schemas.microsoft.com/office/drawing/2014/main" id="{A21D53A6-5BB4-4012-A355-69F66B704FE8}"/>
                </a:ext>
              </a:extLst>
            </p:cNvPr>
            <p:cNvSpPr/>
            <p:nvPr/>
          </p:nvSpPr>
          <p:spPr>
            <a:xfrm rot="20586206">
              <a:off x="1305656" y="2441439"/>
              <a:ext cx="168277" cy="162619"/>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a:extLst>
                <a:ext uri="{FF2B5EF4-FFF2-40B4-BE49-F238E27FC236}">
                  <a16:creationId xmlns:a16="http://schemas.microsoft.com/office/drawing/2014/main" id="{89627F47-E733-4F86-87D5-EF15F9065C53}"/>
                </a:ext>
              </a:extLst>
            </p:cNvPr>
            <p:cNvSpPr/>
            <p:nvPr/>
          </p:nvSpPr>
          <p:spPr>
            <a:xfrm rot="20586206">
              <a:off x="1330319" y="2453271"/>
              <a:ext cx="173513" cy="162875"/>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a:extLst>
                <a:ext uri="{FF2B5EF4-FFF2-40B4-BE49-F238E27FC236}">
                  <a16:creationId xmlns:a16="http://schemas.microsoft.com/office/drawing/2014/main" id="{AE860E6D-AFE7-43DA-AB96-9A99ABD829B4}"/>
                </a:ext>
              </a:extLst>
            </p:cNvPr>
            <p:cNvSpPr/>
            <p:nvPr/>
          </p:nvSpPr>
          <p:spPr>
            <a:xfrm rot="20586206">
              <a:off x="1357814" y="2466859"/>
              <a:ext cx="194688" cy="170492"/>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extBox 135">
            <a:extLst>
              <a:ext uri="{FF2B5EF4-FFF2-40B4-BE49-F238E27FC236}">
                <a16:creationId xmlns:a16="http://schemas.microsoft.com/office/drawing/2014/main" id="{116417C7-5FC2-41C4-8D3E-A65BDAE03B14}"/>
              </a:ext>
            </a:extLst>
          </p:cNvPr>
          <p:cNvSpPr txBox="1"/>
          <p:nvPr/>
        </p:nvSpPr>
        <p:spPr>
          <a:xfrm>
            <a:off x="14710" y="1363779"/>
            <a:ext cx="1438279" cy="523220"/>
          </a:xfrm>
          <a:prstGeom prst="rect">
            <a:avLst/>
          </a:prstGeom>
          <a:noFill/>
        </p:spPr>
        <p:txBody>
          <a:bodyPr wrap="square" rtlCol="0">
            <a:spAutoFit/>
          </a:bodyPr>
          <a:lstStyle/>
          <a:p>
            <a:pPr algn="ctr"/>
            <a:r>
              <a:rPr lang="en-US" sz="1400" dirty="0"/>
              <a:t>For each person sequence</a:t>
            </a:r>
          </a:p>
        </p:txBody>
      </p:sp>
      <p:graphicFrame>
        <p:nvGraphicFramePr>
          <p:cNvPr id="93" name="Table 23">
            <a:extLst>
              <a:ext uri="{FF2B5EF4-FFF2-40B4-BE49-F238E27FC236}">
                <a16:creationId xmlns:a16="http://schemas.microsoft.com/office/drawing/2014/main" id="{5E11158F-F2C9-4647-88BA-EF61AFDF0FF6}"/>
              </a:ext>
            </a:extLst>
          </p:cNvPr>
          <p:cNvGraphicFramePr>
            <a:graphicFrameLocks noGrp="1"/>
          </p:cNvGraphicFramePr>
          <p:nvPr/>
        </p:nvGraphicFramePr>
        <p:xfrm>
          <a:off x="9969660" y="50420"/>
          <a:ext cx="2107130" cy="2286000"/>
        </p:xfrm>
        <a:graphic>
          <a:graphicData uri="http://schemas.openxmlformats.org/drawingml/2006/table">
            <a:tbl>
              <a:tblPr firstRow="1" bandRow="1">
                <a:tableStyleId>{5C22544A-7EE6-4342-B048-85BDC9FD1C3A}</a:tableStyleId>
              </a:tblPr>
              <a:tblGrid>
                <a:gridCol w="2107130">
                  <a:extLst>
                    <a:ext uri="{9D8B030D-6E8A-4147-A177-3AD203B41FA5}">
                      <a16:colId xmlns:a16="http://schemas.microsoft.com/office/drawing/2014/main" val="302184167"/>
                    </a:ext>
                  </a:extLst>
                </a:gridCol>
              </a:tblGrid>
              <a:tr h="202127">
                <a:tc>
                  <a:txBody>
                    <a:bodyPr/>
                    <a:lstStyle/>
                    <a:p>
                      <a:r>
                        <a:rPr lang="en-SG" sz="1200" dirty="0"/>
                        <a:t>Modals</a:t>
                      </a:r>
                    </a:p>
                  </a:txBody>
                  <a:tcPr/>
                </a:tc>
                <a:extLst>
                  <a:ext uri="{0D108BD9-81ED-4DB2-BD59-A6C34878D82A}">
                    <a16:rowId xmlns:a16="http://schemas.microsoft.com/office/drawing/2014/main" val="719545504"/>
                  </a:ext>
                </a:extLst>
              </a:tr>
              <a:tr h="202127">
                <a:tc>
                  <a:txBody>
                    <a:bodyPr/>
                    <a:lstStyle/>
                    <a:p>
                      <a:r>
                        <a:rPr lang="en-SG" sz="1200" b="0" dirty="0"/>
                        <a:t>Conversation (Binary)</a:t>
                      </a:r>
                    </a:p>
                  </a:txBody>
                  <a:tcPr>
                    <a:solidFill>
                      <a:srgbClr val="BDD7EE"/>
                    </a:solidFill>
                  </a:tcPr>
                </a:tc>
                <a:extLst>
                  <a:ext uri="{0D108BD9-81ED-4DB2-BD59-A6C34878D82A}">
                    <a16:rowId xmlns:a16="http://schemas.microsoft.com/office/drawing/2014/main" val="3529046454"/>
                  </a:ext>
                </a:extLst>
              </a:tr>
              <a:tr h="202127">
                <a:tc>
                  <a:txBody>
                    <a:bodyPr/>
                    <a:lstStyle/>
                    <a:p>
                      <a:r>
                        <a:rPr lang="en-SG" sz="1200" i="0" strike="noStrike" dirty="0">
                          <a:solidFill>
                            <a:schemeClr val="tx1"/>
                          </a:solidFill>
                        </a:rPr>
                        <a:t>Engagement (Binary)</a:t>
                      </a:r>
                    </a:p>
                  </a:txBody>
                  <a:tcPr>
                    <a:solidFill>
                      <a:srgbClr val="FFE699"/>
                    </a:solidFill>
                  </a:tcPr>
                </a:tc>
                <a:extLst>
                  <a:ext uri="{0D108BD9-81ED-4DB2-BD59-A6C34878D82A}">
                    <a16:rowId xmlns:a16="http://schemas.microsoft.com/office/drawing/2014/main" val="3234337034"/>
                  </a:ext>
                </a:extLst>
              </a:tr>
              <a:tr h="349129">
                <a:tc>
                  <a:txBody>
                    <a:bodyPr/>
                    <a:lstStyle/>
                    <a:p>
                      <a:r>
                        <a:rPr lang="en-SG" sz="1200" b="0" strike="sngStrike" dirty="0">
                          <a:effectLst/>
                        </a:rPr>
                        <a:t>Participation (Active, Passive, Indifferent)</a:t>
                      </a:r>
                    </a:p>
                  </a:txBody>
                  <a:tcPr>
                    <a:solidFill>
                      <a:srgbClr val="92D050"/>
                    </a:solidFill>
                  </a:tcPr>
                </a:tc>
                <a:extLst>
                  <a:ext uri="{0D108BD9-81ED-4DB2-BD59-A6C34878D82A}">
                    <a16:rowId xmlns:a16="http://schemas.microsoft.com/office/drawing/2014/main" val="1547145750"/>
                  </a:ext>
                </a:extLst>
              </a:tr>
              <a:tr h="202127">
                <a:tc>
                  <a:txBody>
                    <a:bodyPr/>
                    <a:lstStyle/>
                    <a:p>
                      <a:r>
                        <a:rPr lang="en-SG" sz="1200" b="0" dirty="0"/>
                        <a:t>Emotions (Binary)</a:t>
                      </a:r>
                    </a:p>
                  </a:txBody>
                  <a:tcPr>
                    <a:solidFill>
                      <a:srgbClr val="AFABAB"/>
                    </a:solidFill>
                  </a:tcPr>
                </a:tc>
                <a:extLst>
                  <a:ext uri="{0D108BD9-81ED-4DB2-BD59-A6C34878D82A}">
                    <a16:rowId xmlns:a16="http://schemas.microsoft.com/office/drawing/2014/main" val="2229297034"/>
                  </a:ext>
                </a:extLst>
              </a:tr>
              <a:tr h="202127">
                <a:tc>
                  <a:txBody>
                    <a:bodyPr/>
                    <a:lstStyle/>
                    <a:p>
                      <a:r>
                        <a:rPr lang="en-SG" sz="1200" i="0" strike="sngStrike" dirty="0">
                          <a:solidFill>
                            <a:schemeClr val="tx1"/>
                          </a:solidFill>
                        </a:rPr>
                        <a:t>Social Group (Binary)</a:t>
                      </a:r>
                    </a:p>
                  </a:txBody>
                  <a:tcPr>
                    <a:solidFill>
                      <a:srgbClr val="D29DD3"/>
                    </a:solidFill>
                  </a:tcPr>
                </a:tc>
                <a:extLst>
                  <a:ext uri="{0D108BD9-81ED-4DB2-BD59-A6C34878D82A}">
                    <a16:rowId xmlns:a16="http://schemas.microsoft.com/office/drawing/2014/main" val="1782716601"/>
                  </a:ext>
                </a:extLst>
              </a:tr>
              <a:tr h="202127">
                <a:tc>
                  <a:txBody>
                    <a:bodyPr/>
                    <a:lstStyle/>
                    <a:p>
                      <a:r>
                        <a:rPr lang="en-SG" sz="1200" dirty="0"/>
                        <a:t>Duration (Brief) </a:t>
                      </a:r>
                      <a:r>
                        <a:rPr lang="en-SG" sz="1200" b="1" dirty="0"/>
                        <a:t>(Is it more than a frame count?)</a:t>
                      </a:r>
                    </a:p>
                  </a:txBody>
                  <a:tcPr>
                    <a:solidFill>
                      <a:srgbClr val="99EAF5"/>
                    </a:solidFill>
                  </a:tcPr>
                </a:tc>
                <a:extLst>
                  <a:ext uri="{0D108BD9-81ED-4DB2-BD59-A6C34878D82A}">
                    <a16:rowId xmlns:a16="http://schemas.microsoft.com/office/drawing/2014/main" val="3689877119"/>
                  </a:ext>
                </a:extLst>
              </a:tr>
            </a:tbl>
          </a:graphicData>
        </a:graphic>
      </p:graphicFrame>
      <p:cxnSp>
        <p:nvCxnSpPr>
          <p:cNvPr id="112" name="Straight Arrow Connector 111">
            <a:extLst>
              <a:ext uri="{FF2B5EF4-FFF2-40B4-BE49-F238E27FC236}">
                <a16:creationId xmlns:a16="http://schemas.microsoft.com/office/drawing/2014/main" id="{9D4EE7D8-EE02-444F-A96C-B1281617087C}"/>
              </a:ext>
            </a:extLst>
          </p:cNvPr>
          <p:cNvCxnSpPr>
            <a:cxnSpLocks/>
            <a:stCxn id="114" idx="2"/>
            <a:endCxn id="118" idx="1"/>
          </p:cNvCxnSpPr>
          <p:nvPr/>
        </p:nvCxnSpPr>
        <p:spPr>
          <a:xfrm>
            <a:off x="1066496" y="2429845"/>
            <a:ext cx="735431" cy="1237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Parallelogram 113">
            <a:extLst>
              <a:ext uri="{FF2B5EF4-FFF2-40B4-BE49-F238E27FC236}">
                <a16:creationId xmlns:a16="http://schemas.microsoft.com/office/drawing/2014/main" id="{EE4685C5-C559-4D04-8F64-8DF5795ECA3D}"/>
              </a:ext>
            </a:extLst>
          </p:cNvPr>
          <p:cNvSpPr/>
          <p:nvPr/>
        </p:nvSpPr>
        <p:spPr>
          <a:xfrm rot="20586206">
            <a:off x="507508" y="2163549"/>
            <a:ext cx="663211" cy="67073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l="-236928" t="-89265" r="-145221" b="-150261"/>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Arrow Connector 186">
            <a:extLst>
              <a:ext uri="{FF2B5EF4-FFF2-40B4-BE49-F238E27FC236}">
                <a16:creationId xmlns:a16="http://schemas.microsoft.com/office/drawing/2014/main" id="{0282B697-5E04-4AE7-89C6-BCC9481A2677}"/>
              </a:ext>
            </a:extLst>
          </p:cNvPr>
          <p:cNvCxnSpPr>
            <a:cxnSpLocks/>
            <a:stCxn id="54" idx="2"/>
            <a:endCxn id="95" idx="2"/>
          </p:cNvCxnSpPr>
          <p:nvPr/>
        </p:nvCxnSpPr>
        <p:spPr>
          <a:xfrm rot="5400000" flipH="1">
            <a:off x="8659078" y="2345279"/>
            <a:ext cx="919624" cy="3526125"/>
          </a:xfrm>
          <a:prstGeom prst="bentConnector3">
            <a:avLst>
              <a:gd name="adj1" fmla="val -24858"/>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DDBE1AD-8592-47C4-BC2F-06BA4BC53B7E}"/>
              </a:ext>
            </a:extLst>
          </p:cNvPr>
          <p:cNvSpPr txBox="1"/>
          <p:nvPr/>
        </p:nvSpPr>
        <p:spPr>
          <a:xfrm>
            <a:off x="7529181" y="4766992"/>
            <a:ext cx="2957422" cy="307777"/>
          </a:xfrm>
          <a:prstGeom prst="rect">
            <a:avLst/>
          </a:prstGeom>
          <a:noFill/>
        </p:spPr>
        <p:txBody>
          <a:bodyPr wrap="square" rtlCol="0">
            <a:spAutoFit/>
          </a:bodyPr>
          <a:lstStyle/>
          <a:p>
            <a:pPr algn="ctr"/>
            <a:r>
              <a:rPr lang="en-US" sz="1400" dirty="0"/>
              <a:t>Latent vector for each seq</a:t>
            </a:r>
          </a:p>
        </p:txBody>
      </p:sp>
      <p:cxnSp>
        <p:nvCxnSpPr>
          <p:cNvPr id="132" name="Straight Arrow Connector 131">
            <a:extLst>
              <a:ext uri="{FF2B5EF4-FFF2-40B4-BE49-F238E27FC236}">
                <a16:creationId xmlns:a16="http://schemas.microsoft.com/office/drawing/2014/main" id="{77408445-BDA7-4C43-AF99-BBF1F0183499}"/>
              </a:ext>
            </a:extLst>
          </p:cNvPr>
          <p:cNvCxnSpPr>
            <a:cxnSpLocks/>
            <a:stCxn id="91" idx="1"/>
          </p:cNvCxnSpPr>
          <p:nvPr/>
        </p:nvCxnSpPr>
        <p:spPr>
          <a:xfrm flipH="1">
            <a:off x="5803217" y="2796900"/>
            <a:ext cx="263979" cy="60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3C8B0BC-37D9-45D7-8E16-2DA818FFE8C6}"/>
              </a:ext>
            </a:extLst>
          </p:cNvPr>
          <p:cNvCxnSpPr>
            <a:cxnSpLocks/>
            <a:stCxn id="96" idx="1"/>
          </p:cNvCxnSpPr>
          <p:nvPr/>
        </p:nvCxnSpPr>
        <p:spPr>
          <a:xfrm flipH="1">
            <a:off x="5778757" y="3379540"/>
            <a:ext cx="292445" cy="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8EB408D-C6DA-44E0-928E-AA7EE7DFD995}"/>
              </a:ext>
            </a:extLst>
          </p:cNvPr>
          <p:cNvCxnSpPr>
            <a:cxnSpLocks/>
            <a:stCxn id="92" idx="1"/>
          </p:cNvCxnSpPr>
          <p:nvPr/>
        </p:nvCxnSpPr>
        <p:spPr>
          <a:xfrm flipH="1" flipV="1">
            <a:off x="5818785" y="3386173"/>
            <a:ext cx="245833" cy="59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EEC604B2-7B45-456E-AFE4-5EA77CCE4156}"/>
              </a:ext>
            </a:extLst>
          </p:cNvPr>
          <p:cNvSpPr txBox="1"/>
          <p:nvPr/>
        </p:nvSpPr>
        <p:spPr>
          <a:xfrm>
            <a:off x="10032198" y="2560570"/>
            <a:ext cx="1585280" cy="584775"/>
          </a:xfrm>
          <a:prstGeom prst="rect">
            <a:avLst/>
          </a:prstGeom>
          <a:noFill/>
        </p:spPr>
        <p:txBody>
          <a:bodyPr wrap="square">
            <a:spAutoFit/>
          </a:bodyPr>
          <a:lstStyle/>
          <a:p>
            <a:pPr algn="ctr"/>
            <a:r>
              <a:rPr lang="en-US" sz="1600" dirty="0"/>
              <a:t>Neighborhood</a:t>
            </a:r>
          </a:p>
          <a:p>
            <a:pPr algn="ctr"/>
            <a:r>
              <a:rPr lang="en-US" sz="1600" dirty="0"/>
              <a:t>(Sequence Level)</a:t>
            </a:r>
            <a:endParaRPr lang="en-SG" sz="1600" dirty="0"/>
          </a:p>
        </p:txBody>
      </p:sp>
      <p:cxnSp>
        <p:nvCxnSpPr>
          <p:cNvPr id="153" name="Straight Arrow Connector 152">
            <a:extLst>
              <a:ext uri="{FF2B5EF4-FFF2-40B4-BE49-F238E27FC236}">
                <a16:creationId xmlns:a16="http://schemas.microsoft.com/office/drawing/2014/main" id="{1BCE025C-05BC-4589-9E18-FC1A71D21307}"/>
              </a:ext>
            </a:extLst>
          </p:cNvPr>
          <p:cNvCxnSpPr>
            <a:cxnSpLocks/>
            <a:stCxn id="99" idx="3"/>
            <a:endCxn id="66" idx="1"/>
          </p:cNvCxnSpPr>
          <p:nvPr/>
        </p:nvCxnSpPr>
        <p:spPr>
          <a:xfrm flipV="1">
            <a:off x="4241776" y="5486196"/>
            <a:ext cx="1328364" cy="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ED217E4-EF88-4FE6-A956-E2B0BAF7D977}"/>
              </a:ext>
            </a:extLst>
          </p:cNvPr>
          <p:cNvCxnSpPr>
            <a:cxnSpLocks/>
            <a:stCxn id="138" idx="3"/>
            <a:endCxn id="189" idx="1"/>
          </p:cNvCxnSpPr>
          <p:nvPr/>
        </p:nvCxnSpPr>
        <p:spPr>
          <a:xfrm>
            <a:off x="3671353" y="2428776"/>
            <a:ext cx="172043" cy="60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87AD2210-3E45-43A6-A9F8-5D1B129A6E91}"/>
              </a:ext>
            </a:extLst>
          </p:cNvPr>
          <p:cNvCxnSpPr>
            <a:cxnSpLocks/>
            <a:stCxn id="141" idx="3"/>
            <a:endCxn id="189" idx="1"/>
          </p:cNvCxnSpPr>
          <p:nvPr/>
        </p:nvCxnSpPr>
        <p:spPr>
          <a:xfrm flipV="1">
            <a:off x="3671592" y="3037466"/>
            <a:ext cx="171804" cy="2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093D51B-91C6-4ACF-85C5-14E429B7E5B8}"/>
              </a:ext>
            </a:extLst>
          </p:cNvPr>
          <p:cNvCxnSpPr>
            <a:cxnSpLocks/>
            <a:stCxn id="139" idx="3"/>
            <a:endCxn id="189" idx="1"/>
          </p:cNvCxnSpPr>
          <p:nvPr/>
        </p:nvCxnSpPr>
        <p:spPr>
          <a:xfrm flipV="1">
            <a:off x="3677823" y="3037466"/>
            <a:ext cx="165573" cy="62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2DB887E-51DB-426C-97C4-23CDD4D5997D}"/>
              </a:ext>
            </a:extLst>
          </p:cNvPr>
          <p:cNvSpPr txBox="1"/>
          <p:nvPr/>
        </p:nvSpPr>
        <p:spPr>
          <a:xfrm>
            <a:off x="3843396" y="2775856"/>
            <a:ext cx="946553" cy="523220"/>
          </a:xfrm>
          <a:prstGeom prst="rect">
            <a:avLst/>
          </a:prstGeom>
          <a:solidFill>
            <a:schemeClr val="tx2">
              <a:lumMod val="20000"/>
              <a:lumOff val="80000"/>
            </a:schemeClr>
          </a:solidFill>
        </p:spPr>
        <p:txBody>
          <a:bodyPr wrap="square" rtlCol="0">
            <a:spAutoFit/>
          </a:bodyPr>
          <a:lstStyle/>
          <a:p>
            <a:pPr algn="ctr"/>
            <a:r>
              <a:rPr lang="en-US" sz="1400" dirty="0"/>
              <a:t>One-hot</a:t>
            </a:r>
          </a:p>
          <a:p>
            <a:pPr algn="ctr"/>
            <a:r>
              <a:rPr lang="en-US" sz="1400" dirty="0"/>
              <a:t>attributes</a:t>
            </a:r>
          </a:p>
        </p:txBody>
      </p:sp>
      <p:cxnSp>
        <p:nvCxnSpPr>
          <p:cNvPr id="216" name="Straight Arrow Connector 215">
            <a:extLst>
              <a:ext uri="{FF2B5EF4-FFF2-40B4-BE49-F238E27FC236}">
                <a16:creationId xmlns:a16="http://schemas.microsoft.com/office/drawing/2014/main" id="{22B920AC-A264-4FF7-8D57-BB433763BB0C}"/>
              </a:ext>
            </a:extLst>
          </p:cNvPr>
          <p:cNvCxnSpPr>
            <a:cxnSpLocks/>
            <a:stCxn id="245" idx="0"/>
            <a:endCxn id="104" idx="2"/>
          </p:cNvCxnSpPr>
          <p:nvPr/>
        </p:nvCxnSpPr>
        <p:spPr>
          <a:xfrm flipH="1" flipV="1">
            <a:off x="4941432" y="1205584"/>
            <a:ext cx="1291" cy="2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E091811-51F0-484B-BEB8-417313885D2B}"/>
              </a:ext>
            </a:extLst>
          </p:cNvPr>
          <p:cNvCxnSpPr>
            <a:cxnSpLocks/>
            <a:stCxn id="4" idx="0"/>
            <a:endCxn id="245" idx="2"/>
          </p:cNvCxnSpPr>
          <p:nvPr/>
        </p:nvCxnSpPr>
        <p:spPr>
          <a:xfrm flipV="1">
            <a:off x="4942723" y="2027054"/>
            <a:ext cx="0" cy="88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lowchart: Summing Junction 3">
            <a:extLst>
              <a:ext uri="{FF2B5EF4-FFF2-40B4-BE49-F238E27FC236}">
                <a16:creationId xmlns:a16="http://schemas.microsoft.com/office/drawing/2014/main" id="{9CE6EFC8-57B2-4129-AF32-5A1162BBC26C}"/>
              </a:ext>
            </a:extLst>
          </p:cNvPr>
          <p:cNvSpPr/>
          <p:nvPr/>
        </p:nvSpPr>
        <p:spPr>
          <a:xfrm>
            <a:off x="4840608" y="2916114"/>
            <a:ext cx="204230" cy="207732"/>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9" name="Rectangle 18">
            <a:extLst>
              <a:ext uri="{FF2B5EF4-FFF2-40B4-BE49-F238E27FC236}">
                <a16:creationId xmlns:a16="http://schemas.microsoft.com/office/drawing/2014/main" id="{D0AB0BA2-9D33-48E1-A431-0861FDE16A6A}"/>
              </a:ext>
            </a:extLst>
          </p:cNvPr>
          <p:cNvSpPr/>
          <p:nvPr/>
        </p:nvSpPr>
        <p:spPr>
          <a:xfrm>
            <a:off x="10176512" y="3217699"/>
            <a:ext cx="438568"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1</a:t>
            </a:r>
          </a:p>
        </p:txBody>
      </p:sp>
      <p:sp>
        <p:nvSpPr>
          <p:cNvPr id="116" name="Rectangle 115">
            <a:extLst>
              <a:ext uri="{FF2B5EF4-FFF2-40B4-BE49-F238E27FC236}">
                <a16:creationId xmlns:a16="http://schemas.microsoft.com/office/drawing/2014/main" id="{EEBA21E3-4C3C-4981-B7D3-A13F9FB17AFE}"/>
              </a:ext>
            </a:extLst>
          </p:cNvPr>
          <p:cNvSpPr/>
          <p:nvPr/>
        </p:nvSpPr>
        <p:spPr>
          <a:xfrm>
            <a:off x="10657914" y="3213739"/>
            <a:ext cx="467590"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2</a:t>
            </a:r>
          </a:p>
        </p:txBody>
      </p:sp>
      <p:sp>
        <p:nvSpPr>
          <p:cNvPr id="123" name="Rectangle 122">
            <a:extLst>
              <a:ext uri="{FF2B5EF4-FFF2-40B4-BE49-F238E27FC236}">
                <a16:creationId xmlns:a16="http://schemas.microsoft.com/office/drawing/2014/main" id="{2B0FC465-7594-4C32-9422-E96963FDE612}"/>
              </a:ext>
            </a:extLst>
          </p:cNvPr>
          <p:cNvSpPr/>
          <p:nvPr/>
        </p:nvSpPr>
        <p:spPr>
          <a:xfrm>
            <a:off x="11167435" y="3213739"/>
            <a:ext cx="450043" cy="63432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3</a:t>
            </a:r>
          </a:p>
        </p:txBody>
      </p:sp>
      <p:cxnSp>
        <p:nvCxnSpPr>
          <p:cNvPr id="126" name="Straight Arrow Connector 125">
            <a:extLst>
              <a:ext uri="{FF2B5EF4-FFF2-40B4-BE49-F238E27FC236}">
                <a16:creationId xmlns:a16="http://schemas.microsoft.com/office/drawing/2014/main" id="{7DAD030D-367C-4047-890F-6104F08D082B}"/>
              </a:ext>
            </a:extLst>
          </p:cNvPr>
          <p:cNvCxnSpPr>
            <a:cxnSpLocks/>
            <a:stCxn id="127" idx="2"/>
            <a:endCxn id="84" idx="0"/>
          </p:cNvCxnSpPr>
          <p:nvPr/>
        </p:nvCxnSpPr>
        <p:spPr>
          <a:xfrm flipH="1">
            <a:off x="8491539" y="2424329"/>
            <a:ext cx="7694" cy="26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7B01946-07BA-48C3-816C-789317CE2EF4}"/>
              </a:ext>
            </a:extLst>
          </p:cNvPr>
          <p:cNvSpPr txBox="1"/>
          <p:nvPr/>
        </p:nvSpPr>
        <p:spPr>
          <a:xfrm>
            <a:off x="7817423" y="1685665"/>
            <a:ext cx="1363620" cy="738664"/>
          </a:xfrm>
          <a:prstGeom prst="rect">
            <a:avLst/>
          </a:prstGeom>
          <a:noFill/>
        </p:spPr>
        <p:txBody>
          <a:bodyPr wrap="square" rtlCol="0">
            <a:spAutoFit/>
          </a:bodyPr>
          <a:lstStyle/>
          <a:p>
            <a:pPr algn="ctr"/>
            <a:r>
              <a:rPr lang="en-US" sz="1400" dirty="0"/>
              <a:t>Input ground truth: attributes present</a:t>
            </a:r>
          </a:p>
        </p:txBody>
      </p:sp>
      <p:sp>
        <p:nvSpPr>
          <p:cNvPr id="131" name="TextBox 130">
            <a:extLst>
              <a:ext uri="{FF2B5EF4-FFF2-40B4-BE49-F238E27FC236}">
                <a16:creationId xmlns:a16="http://schemas.microsoft.com/office/drawing/2014/main" id="{B458312E-8E75-445E-9963-27CA5247FAAD}"/>
              </a:ext>
            </a:extLst>
          </p:cNvPr>
          <p:cNvSpPr txBox="1"/>
          <p:nvPr/>
        </p:nvSpPr>
        <p:spPr>
          <a:xfrm>
            <a:off x="6588266" y="1691040"/>
            <a:ext cx="1363620" cy="523220"/>
          </a:xfrm>
          <a:prstGeom prst="rect">
            <a:avLst/>
          </a:prstGeom>
          <a:noFill/>
        </p:spPr>
        <p:txBody>
          <a:bodyPr wrap="square" rtlCol="0">
            <a:spAutoFit/>
          </a:bodyPr>
          <a:lstStyle/>
          <a:p>
            <a:pPr algn="ctr"/>
            <a:r>
              <a:rPr lang="en-US" sz="1400" dirty="0"/>
              <a:t>Output ground truth: reasons</a:t>
            </a:r>
          </a:p>
        </p:txBody>
      </p:sp>
      <p:cxnSp>
        <p:nvCxnSpPr>
          <p:cNvPr id="142" name="Straight Arrow Connector 141">
            <a:extLst>
              <a:ext uri="{FF2B5EF4-FFF2-40B4-BE49-F238E27FC236}">
                <a16:creationId xmlns:a16="http://schemas.microsoft.com/office/drawing/2014/main" id="{D9A59F6C-7432-494E-9567-EB2ACDBC6C44}"/>
              </a:ext>
            </a:extLst>
          </p:cNvPr>
          <p:cNvCxnSpPr>
            <a:cxnSpLocks/>
            <a:stCxn id="131" idx="2"/>
            <a:endCxn id="181" idx="0"/>
          </p:cNvCxnSpPr>
          <p:nvPr/>
        </p:nvCxnSpPr>
        <p:spPr>
          <a:xfrm flipH="1">
            <a:off x="7266473" y="2214260"/>
            <a:ext cx="3603" cy="425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F5830FC-CA55-40A9-93EE-1D653B1294A1}"/>
              </a:ext>
            </a:extLst>
          </p:cNvPr>
          <p:cNvSpPr/>
          <p:nvPr/>
        </p:nvSpPr>
        <p:spPr>
          <a:xfrm>
            <a:off x="10172609" y="3886932"/>
            <a:ext cx="836767" cy="55697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Ep 4</a:t>
            </a:r>
          </a:p>
        </p:txBody>
      </p:sp>
      <p:sp>
        <p:nvSpPr>
          <p:cNvPr id="145" name="Rectangle 144">
            <a:extLst>
              <a:ext uri="{FF2B5EF4-FFF2-40B4-BE49-F238E27FC236}">
                <a16:creationId xmlns:a16="http://schemas.microsoft.com/office/drawing/2014/main" id="{075AE82A-D0AB-4836-BCBB-502F027C3331}"/>
              </a:ext>
            </a:extLst>
          </p:cNvPr>
          <p:cNvSpPr/>
          <p:nvPr/>
        </p:nvSpPr>
        <p:spPr>
          <a:xfrm>
            <a:off x="11041650" y="3886932"/>
            <a:ext cx="549362" cy="55697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t>
            </a:r>
          </a:p>
        </p:txBody>
      </p:sp>
      <p:cxnSp>
        <p:nvCxnSpPr>
          <p:cNvPr id="264" name="Connector: Elbow 263">
            <a:extLst>
              <a:ext uri="{FF2B5EF4-FFF2-40B4-BE49-F238E27FC236}">
                <a16:creationId xmlns:a16="http://schemas.microsoft.com/office/drawing/2014/main" id="{069BDDCC-4CEA-4B44-AC48-FFFF1249A91D}"/>
              </a:ext>
            </a:extLst>
          </p:cNvPr>
          <p:cNvCxnSpPr>
            <a:cxnSpLocks/>
            <a:endCxn id="4" idx="6"/>
          </p:cNvCxnSpPr>
          <p:nvPr/>
        </p:nvCxnSpPr>
        <p:spPr>
          <a:xfrm rot="10800000">
            <a:off x="5044839" y="3019980"/>
            <a:ext cx="715161" cy="354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D5AB765B-24FD-4066-B9B9-894CDEC32D92}"/>
              </a:ext>
            </a:extLst>
          </p:cNvPr>
          <p:cNvSpPr txBox="1"/>
          <p:nvPr/>
        </p:nvSpPr>
        <p:spPr>
          <a:xfrm>
            <a:off x="1558619" y="3949812"/>
            <a:ext cx="1050410" cy="461665"/>
          </a:xfrm>
          <a:prstGeom prst="rect">
            <a:avLst/>
          </a:prstGeom>
          <a:noFill/>
        </p:spPr>
        <p:txBody>
          <a:bodyPr wrap="square" rtlCol="0">
            <a:spAutoFit/>
          </a:bodyPr>
          <a:lstStyle/>
          <a:p>
            <a:pPr algn="ctr"/>
            <a:r>
              <a:rPr lang="en-US" sz="1200" dirty="0"/>
              <a:t>Frame-wise</a:t>
            </a:r>
          </a:p>
          <a:p>
            <a:pPr algn="ctr"/>
            <a:r>
              <a:rPr lang="en-US" sz="1200" dirty="0"/>
              <a:t>features</a:t>
            </a:r>
          </a:p>
        </p:txBody>
      </p:sp>
      <p:sp>
        <p:nvSpPr>
          <p:cNvPr id="315" name="TextBox 314">
            <a:extLst>
              <a:ext uri="{FF2B5EF4-FFF2-40B4-BE49-F238E27FC236}">
                <a16:creationId xmlns:a16="http://schemas.microsoft.com/office/drawing/2014/main" id="{377B564A-22C0-465B-A9FB-9817BC5C1CBB}"/>
              </a:ext>
            </a:extLst>
          </p:cNvPr>
          <p:cNvSpPr txBox="1"/>
          <p:nvPr/>
        </p:nvSpPr>
        <p:spPr>
          <a:xfrm>
            <a:off x="2579121" y="3949812"/>
            <a:ext cx="1050410" cy="461665"/>
          </a:xfrm>
          <a:prstGeom prst="rect">
            <a:avLst/>
          </a:prstGeom>
          <a:noFill/>
        </p:spPr>
        <p:txBody>
          <a:bodyPr wrap="square" rtlCol="0">
            <a:spAutoFit/>
          </a:bodyPr>
          <a:lstStyle/>
          <a:p>
            <a:pPr algn="ctr"/>
            <a:r>
              <a:rPr lang="en-US" sz="1200" dirty="0"/>
              <a:t>Attribute</a:t>
            </a:r>
          </a:p>
          <a:p>
            <a:pPr algn="ctr"/>
            <a:r>
              <a:rPr lang="en-US" sz="1200" dirty="0"/>
              <a:t>classifier </a:t>
            </a:r>
          </a:p>
        </p:txBody>
      </p:sp>
    </p:spTree>
    <p:extLst>
      <p:ext uri="{BB962C8B-B14F-4D97-AF65-F5344CB8AC3E}">
        <p14:creationId xmlns:p14="http://schemas.microsoft.com/office/powerpoint/2010/main" val="1767764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24D4-C9B8-4248-BB3C-273B1A503DE7}"/>
              </a:ext>
            </a:extLst>
          </p:cNvPr>
          <p:cNvSpPr>
            <a:spLocks noGrp="1"/>
          </p:cNvSpPr>
          <p:nvPr>
            <p:ph type="title"/>
          </p:nvPr>
        </p:nvSpPr>
        <p:spPr/>
        <p:txBody>
          <a:bodyPr/>
          <a:lstStyle/>
          <a:p>
            <a:r>
              <a:rPr lang="en-US" altLang="zh-CN" dirty="0"/>
              <a:t>Model Description</a:t>
            </a:r>
            <a:endParaRPr lang="en-US" dirty="0"/>
          </a:p>
        </p:txBody>
      </p:sp>
      <p:sp>
        <p:nvSpPr>
          <p:cNvPr id="3" name="Content Placeholder 2">
            <a:extLst>
              <a:ext uri="{FF2B5EF4-FFF2-40B4-BE49-F238E27FC236}">
                <a16:creationId xmlns:a16="http://schemas.microsoft.com/office/drawing/2014/main" id="{769B861F-6564-4775-9DA7-E098378617C0}"/>
              </a:ext>
            </a:extLst>
          </p:cNvPr>
          <p:cNvSpPr>
            <a:spLocks noGrp="1"/>
          </p:cNvSpPr>
          <p:nvPr>
            <p:ph idx="1"/>
          </p:nvPr>
        </p:nvSpPr>
        <p:spPr>
          <a:xfrm>
            <a:off x="838200" y="1690688"/>
            <a:ext cx="10515600" cy="4772297"/>
          </a:xfrm>
        </p:spPr>
        <p:txBody>
          <a:bodyPr>
            <a:normAutofit fontScale="92500" lnSpcReduction="10000"/>
          </a:bodyPr>
          <a:lstStyle/>
          <a:p>
            <a:r>
              <a:rPr lang="en-US" sz="2400" dirty="0"/>
              <a:t>Split a raw episode (containing multiple people) into sequences (focusing on only one person) with “Seq Detector”, since our prediction is done on sequence level.</a:t>
            </a:r>
          </a:p>
          <a:p>
            <a:r>
              <a:rPr lang="en-US" sz="2400" dirty="0"/>
              <a:t>Two branches: a sequence-level branch aims to produce person specific attributes such as conversation, emotion, and engagement level. And a episode-level branch to capture the context or scene information.</a:t>
            </a:r>
          </a:p>
          <a:p>
            <a:r>
              <a:rPr lang="en-US" sz="2400" dirty="0"/>
              <a:t>The episode-level branch is used to generate a neighborhood from the database by computing the cosine similarity on a latent representation obtained through an LSTM Autoencoder.</a:t>
            </a:r>
          </a:p>
          <a:p>
            <a:r>
              <a:rPr lang="en-US" sz="2400" dirty="0"/>
              <a:t>The neighbors show that under certain scenarios, some attributes have a higher significance. This weight (competence score) is dynamically generated by a competence classifier (CC).</a:t>
            </a:r>
          </a:p>
          <a:p>
            <a:r>
              <a:rPr lang="en-US" sz="2400" dirty="0"/>
              <a:t>The competence classifier is trained with supervision from attributes present and reasons (attributes that are important) pairs, which is part of our annotation.</a:t>
            </a:r>
          </a:p>
          <a:p>
            <a:r>
              <a:rPr lang="en-US" sz="2400" dirty="0"/>
              <a:t>The competence score and detected attributes are fused through dot product and fed into linear classifier for final output.</a:t>
            </a:r>
          </a:p>
        </p:txBody>
      </p:sp>
    </p:spTree>
    <p:extLst>
      <p:ext uri="{BB962C8B-B14F-4D97-AF65-F5344CB8AC3E}">
        <p14:creationId xmlns:p14="http://schemas.microsoft.com/office/powerpoint/2010/main" val="181317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D8C5-9890-4F94-BDE2-4669C4F9398A}"/>
              </a:ext>
            </a:extLst>
          </p:cNvPr>
          <p:cNvSpPr>
            <a:spLocks noGrp="1"/>
          </p:cNvSpPr>
          <p:nvPr>
            <p:ph type="title"/>
          </p:nvPr>
        </p:nvSpPr>
        <p:spPr>
          <a:xfrm>
            <a:off x="272527" y="390796"/>
            <a:ext cx="6363151" cy="524854"/>
          </a:xfrm>
        </p:spPr>
        <p:txBody>
          <a:bodyPr>
            <a:noAutofit/>
          </a:bodyPr>
          <a:lstStyle/>
          <a:p>
            <a:r>
              <a:rPr lang="en-US" sz="3600" dirty="0"/>
              <a:t>Model Variant 1 </a:t>
            </a:r>
          </a:p>
        </p:txBody>
      </p:sp>
      <p:grpSp>
        <p:nvGrpSpPr>
          <p:cNvPr id="12" name="Group 11">
            <a:extLst>
              <a:ext uri="{FF2B5EF4-FFF2-40B4-BE49-F238E27FC236}">
                <a16:creationId xmlns:a16="http://schemas.microsoft.com/office/drawing/2014/main" id="{1C971323-5228-4142-A03C-E5518A18DC58}"/>
              </a:ext>
            </a:extLst>
          </p:cNvPr>
          <p:cNvGrpSpPr/>
          <p:nvPr/>
        </p:nvGrpSpPr>
        <p:grpSpPr>
          <a:xfrm>
            <a:off x="538547" y="4820197"/>
            <a:ext cx="1577794" cy="1367716"/>
            <a:chOff x="378005" y="1834734"/>
            <a:chExt cx="1839141" cy="1594266"/>
          </a:xfrm>
        </p:grpSpPr>
        <p:sp>
          <p:nvSpPr>
            <p:cNvPr id="5" name="Parallelogram 4">
              <a:extLst>
                <a:ext uri="{FF2B5EF4-FFF2-40B4-BE49-F238E27FC236}">
                  <a16:creationId xmlns:a16="http://schemas.microsoft.com/office/drawing/2014/main" id="{D7C5D3D8-0359-4423-877C-216C80AAF17B}"/>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7F3C4F1-5E6F-4548-811A-56A3BD67D645}"/>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48658992-A94B-4C38-B424-2C3AA0594CC2}"/>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2692B238-A022-4366-89DF-70A52B08795C}"/>
                </a:ext>
              </a:extLst>
            </p:cNvPr>
            <p:cNvSpPr/>
            <p:nvPr/>
          </p:nvSpPr>
          <p:spPr>
            <a:xfrm rot="20586206">
              <a:off x="617293" y="2209550"/>
              <a:ext cx="1599853" cy="109837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DAB8179-BFFF-450A-A519-51BD723DFB95}"/>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0B3BE23-6123-41CC-BD2A-FBCC2BFD57D8}"/>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20951D9-6EE9-4B69-8801-A0478EDA1630}"/>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7" name="TextBox 36">
            <a:extLst>
              <a:ext uri="{FF2B5EF4-FFF2-40B4-BE49-F238E27FC236}">
                <a16:creationId xmlns:a16="http://schemas.microsoft.com/office/drawing/2014/main" id="{994A65E0-2DC4-4A23-8556-E4F6570E7C31}"/>
              </a:ext>
            </a:extLst>
          </p:cNvPr>
          <p:cNvSpPr txBox="1"/>
          <p:nvPr/>
        </p:nvSpPr>
        <p:spPr>
          <a:xfrm>
            <a:off x="570660" y="6195573"/>
            <a:ext cx="1607360" cy="523220"/>
          </a:xfrm>
          <a:prstGeom prst="rect">
            <a:avLst/>
          </a:prstGeom>
          <a:noFill/>
        </p:spPr>
        <p:txBody>
          <a:bodyPr wrap="square" rtlCol="0">
            <a:spAutoFit/>
          </a:bodyPr>
          <a:lstStyle/>
          <a:p>
            <a:pPr algn="ctr"/>
            <a:r>
              <a:rPr lang="en-US" sz="1400" dirty="0"/>
              <a:t>Raw Input frames</a:t>
            </a:r>
          </a:p>
          <a:p>
            <a:pPr algn="ctr"/>
            <a:r>
              <a:rPr lang="en-US" sz="1400" dirty="0"/>
              <a:t>(Episodes)</a:t>
            </a:r>
          </a:p>
        </p:txBody>
      </p:sp>
      <p:sp>
        <p:nvSpPr>
          <p:cNvPr id="104" name="TextBox 103">
            <a:extLst>
              <a:ext uri="{FF2B5EF4-FFF2-40B4-BE49-F238E27FC236}">
                <a16:creationId xmlns:a16="http://schemas.microsoft.com/office/drawing/2014/main" id="{BD1F6BDB-9411-437D-8CAE-F61708888F2B}"/>
              </a:ext>
            </a:extLst>
          </p:cNvPr>
          <p:cNvSpPr txBox="1"/>
          <p:nvPr/>
        </p:nvSpPr>
        <p:spPr>
          <a:xfrm>
            <a:off x="6234220" y="2012877"/>
            <a:ext cx="2107129" cy="307777"/>
          </a:xfrm>
          <a:prstGeom prst="rect">
            <a:avLst/>
          </a:prstGeom>
          <a:noFill/>
        </p:spPr>
        <p:txBody>
          <a:bodyPr wrap="square" rtlCol="0">
            <a:spAutoFit/>
          </a:bodyPr>
          <a:lstStyle/>
          <a:p>
            <a:pPr algn="ctr"/>
            <a:r>
              <a:rPr lang="en-US" sz="1400" dirty="0"/>
              <a:t>Interaction level (H, L, N)</a:t>
            </a:r>
          </a:p>
        </p:txBody>
      </p:sp>
      <mc:AlternateContent xmlns:mc="http://schemas.openxmlformats.org/markup-compatibility/2006" xmlns:a14="http://schemas.microsoft.com/office/drawing/2010/main">
        <mc:Choice Requires="a14">
          <p:sp>
            <p:nvSpPr>
              <p:cNvPr id="245" name="Rectangle: Rounded Corners 244">
                <a:extLst>
                  <a:ext uri="{FF2B5EF4-FFF2-40B4-BE49-F238E27FC236}">
                    <a16:creationId xmlns:a16="http://schemas.microsoft.com/office/drawing/2014/main" id="{CB2B543F-DF51-4B25-A30B-E07AACCB630F}"/>
                  </a:ext>
                </a:extLst>
              </p:cNvPr>
              <p:cNvSpPr/>
              <p:nvPr/>
            </p:nvSpPr>
            <p:spPr>
              <a:xfrm>
                <a:off x="5993910" y="2740455"/>
                <a:ext cx="2587751" cy="5418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SG" b="0" i="1" smtClean="0">
                          <a:latin typeface="Cambria Math" panose="02040503050406030204" pitchFamily="18" charset="0"/>
                        </a:rPr>
                        <m:t>𝐼𝑛𝑡𝑒𝑟𝑎𝑐𝑡𝑖𝑜𝑛</m:t>
                      </m:r>
                      <m:r>
                        <a:rPr lang="en-SG" b="0" i="1" smtClean="0">
                          <a:latin typeface="Cambria Math" panose="02040503050406030204" pitchFamily="18" charset="0"/>
                        </a:rPr>
                        <m:t> </m:t>
                      </m:r>
                      <m:r>
                        <a:rPr lang="en-SG" b="0" i="1" smtClean="0">
                          <a:latin typeface="Cambria Math" panose="02040503050406030204" pitchFamily="18" charset="0"/>
                        </a:rPr>
                        <m:t>𝐶𝑙𝑎𝑠𝑠𝑖𝑓𝑖𝑒𝑟</m:t>
                      </m:r>
                    </m:oMath>
                  </m:oMathPara>
                </a14:m>
                <a:endParaRPr lang="en-US" dirty="0"/>
              </a:p>
            </p:txBody>
          </p:sp>
        </mc:Choice>
        <mc:Fallback xmlns="">
          <p:sp>
            <p:nvSpPr>
              <p:cNvPr id="245" name="Rectangle: Rounded Corners 244">
                <a:extLst>
                  <a:ext uri="{FF2B5EF4-FFF2-40B4-BE49-F238E27FC236}">
                    <a16:creationId xmlns:a16="http://schemas.microsoft.com/office/drawing/2014/main" id="{CB2B543F-DF51-4B25-A30B-E07AACCB630F}"/>
                  </a:ext>
                </a:extLst>
              </p:cNvPr>
              <p:cNvSpPr>
                <a:spLocks noRot="1" noChangeAspect="1" noMove="1" noResize="1" noEditPoints="1" noAdjustHandles="1" noChangeArrowheads="1" noChangeShapeType="1" noTextEdit="1"/>
              </p:cNvSpPr>
              <p:nvPr/>
            </p:nvSpPr>
            <p:spPr>
              <a:xfrm>
                <a:off x="5993910" y="2740455"/>
                <a:ext cx="2587751" cy="541866"/>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Rounded Corners 116">
                <a:extLst>
                  <a:ext uri="{FF2B5EF4-FFF2-40B4-BE49-F238E27FC236}">
                    <a16:creationId xmlns:a16="http://schemas.microsoft.com/office/drawing/2014/main" id="{D1754CD6-418F-46FA-84EC-35DE04414CA7}"/>
                  </a:ext>
                </a:extLst>
              </p:cNvPr>
              <p:cNvSpPr/>
              <p:nvPr/>
            </p:nvSpPr>
            <p:spPr>
              <a:xfrm>
                <a:off x="2229022" y="213118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117" name="Rectangle: Rounded Corners 116">
                <a:extLst>
                  <a:ext uri="{FF2B5EF4-FFF2-40B4-BE49-F238E27FC236}">
                    <a16:creationId xmlns:a16="http://schemas.microsoft.com/office/drawing/2014/main" id="{D1754CD6-418F-46FA-84EC-35DE04414CA7}"/>
                  </a:ext>
                </a:extLst>
              </p:cNvPr>
              <p:cNvSpPr>
                <a:spLocks noRot="1" noChangeAspect="1" noMove="1" noResize="1" noEditPoints="1" noAdjustHandles="1" noChangeArrowheads="1" noChangeShapeType="1" noTextEdit="1"/>
              </p:cNvSpPr>
              <p:nvPr/>
            </p:nvSpPr>
            <p:spPr>
              <a:xfrm>
                <a:off x="2229022" y="2131184"/>
                <a:ext cx="533399" cy="541866"/>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Rounded Corners 117">
                <a:extLst>
                  <a:ext uri="{FF2B5EF4-FFF2-40B4-BE49-F238E27FC236}">
                    <a16:creationId xmlns:a16="http://schemas.microsoft.com/office/drawing/2014/main" id="{FA618DEA-48A1-4F6A-AA8E-9FDD3C750115}"/>
                  </a:ext>
                </a:extLst>
              </p:cNvPr>
              <p:cNvSpPr/>
              <p:nvPr/>
            </p:nvSpPr>
            <p:spPr>
              <a:xfrm>
                <a:off x="2219938" y="337057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𝑒𝑛</m:t>
                          </m:r>
                        </m:sup>
                      </m:sSup>
                    </m:oMath>
                  </m:oMathPara>
                </a14:m>
                <a:endParaRPr lang="en-US" dirty="0"/>
              </a:p>
            </p:txBody>
          </p:sp>
        </mc:Choice>
        <mc:Fallback xmlns="">
          <p:sp>
            <p:nvSpPr>
              <p:cNvPr id="118" name="Rectangle: Rounded Corners 117">
                <a:extLst>
                  <a:ext uri="{FF2B5EF4-FFF2-40B4-BE49-F238E27FC236}">
                    <a16:creationId xmlns:a16="http://schemas.microsoft.com/office/drawing/2014/main" id="{FA618DEA-48A1-4F6A-AA8E-9FDD3C750115}"/>
                  </a:ext>
                </a:extLst>
              </p:cNvPr>
              <p:cNvSpPr>
                <a:spLocks noRot="1" noChangeAspect="1" noMove="1" noResize="1" noEditPoints="1" noAdjustHandles="1" noChangeArrowheads="1" noChangeShapeType="1" noTextEdit="1"/>
              </p:cNvSpPr>
              <p:nvPr/>
            </p:nvSpPr>
            <p:spPr>
              <a:xfrm>
                <a:off x="2219938" y="3370579"/>
                <a:ext cx="533399" cy="541866"/>
              </a:xfrm>
              <a:prstGeom prst="roundRect">
                <a:avLst/>
              </a:prstGeom>
              <a:blipFill>
                <a:blip r:embed="rId6"/>
                <a:stretch>
                  <a:fillRect l="-2222"/>
                </a:stretch>
              </a:blipFill>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3DEB3620-E9C7-46B3-99FE-3A3739D961DB}"/>
              </a:ext>
            </a:extLst>
          </p:cNvPr>
          <p:cNvCxnSpPr>
            <a:cxnSpLocks/>
            <a:stCxn id="114" idx="2"/>
            <a:endCxn id="117" idx="1"/>
          </p:cNvCxnSpPr>
          <p:nvPr/>
        </p:nvCxnSpPr>
        <p:spPr>
          <a:xfrm flipV="1">
            <a:off x="1484507" y="2402117"/>
            <a:ext cx="744515" cy="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Rectangle: Rounded Corners 119">
                <a:extLst>
                  <a:ext uri="{FF2B5EF4-FFF2-40B4-BE49-F238E27FC236}">
                    <a16:creationId xmlns:a16="http://schemas.microsoft.com/office/drawing/2014/main" id="{8F104B8C-E77B-4098-956C-84C8B8C7BC92}"/>
                  </a:ext>
                </a:extLst>
              </p:cNvPr>
              <p:cNvSpPr/>
              <p:nvPr/>
            </p:nvSpPr>
            <p:spPr>
              <a:xfrm>
                <a:off x="2222134" y="2741020"/>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120" name="Rectangle: Rounded Corners 119">
                <a:extLst>
                  <a:ext uri="{FF2B5EF4-FFF2-40B4-BE49-F238E27FC236}">
                    <a16:creationId xmlns:a16="http://schemas.microsoft.com/office/drawing/2014/main" id="{8F104B8C-E77B-4098-956C-84C8B8C7BC92}"/>
                  </a:ext>
                </a:extLst>
              </p:cNvPr>
              <p:cNvSpPr>
                <a:spLocks noRot="1" noChangeAspect="1" noMove="1" noResize="1" noEditPoints="1" noAdjustHandles="1" noChangeArrowheads="1" noChangeShapeType="1" noTextEdit="1"/>
              </p:cNvSpPr>
              <p:nvPr/>
            </p:nvSpPr>
            <p:spPr>
              <a:xfrm>
                <a:off x="2222134" y="2741020"/>
                <a:ext cx="533399" cy="541866"/>
              </a:xfrm>
              <a:prstGeom prst="roundRect">
                <a:avLst/>
              </a:prstGeom>
              <a:blipFill>
                <a:blip r:embed="rId7"/>
                <a:stretch>
                  <a:fillRect/>
                </a:stretch>
              </a:blipFill>
            </p:spPr>
            <p:txBody>
              <a:bodyPr/>
              <a:lstStyle/>
              <a:p>
                <a:r>
                  <a:rPr lang="en-US">
                    <a:noFill/>
                  </a:rPr>
                  <a:t> </a:t>
                </a:r>
              </a:p>
            </p:txBody>
          </p:sp>
        </mc:Fallback>
      </mc:AlternateContent>
      <p:cxnSp>
        <p:nvCxnSpPr>
          <p:cNvPr id="122" name="Straight Arrow Connector 121">
            <a:extLst>
              <a:ext uri="{FF2B5EF4-FFF2-40B4-BE49-F238E27FC236}">
                <a16:creationId xmlns:a16="http://schemas.microsoft.com/office/drawing/2014/main" id="{16BA9AEE-D229-45E6-B10D-ECBC664CD1A6}"/>
              </a:ext>
            </a:extLst>
          </p:cNvPr>
          <p:cNvCxnSpPr>
            <a:cxnSpLocks/>
            <a:stCxn id="114" idx="2"/>
            <a:endCxn id="120" idx="1"/>
          </p:cNvCxnSpPr>
          <p:nvPr/>
        </p:nvCxnSpPr>
        <p:spPr>
          <a:xfrm>
            <a:off x="1484507" y="2403718"/>
            <a:ext cx="737627" cy="60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ectangle: Rounded Corners 137">
                <a:extLst>
                  <a:ext uri="{FF2B5EF4-FFF2-40B4-BE49-F238E27FC236}">
                    <a16:creationId xmlns:a16="http://schemas.microsoft.com/office/drawing/2014/main" id="{50768431-8032-4A97-9C25-0EA0CC3CBF37}"/>
                  </a:ext>
                </a:extLst>
              </p:cNvPr>
              <p:cNvSpPr/>
              <p:nvPr/>
            </p:nvSpPr>
            <p:spPr>
              <a:xfrm>
                <a:off x="2972392" y="2131184"/>
                <a:ext cx="11167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138" name="Rectangle: Rounded Corners 137">
                <a:extLst>
                  <a:ext uri="{FF2B5EF4-FFF2-40B4-BE49-F238E27FC236}">
                    <a16:creationId xmlns:a16="http://schemas.microsoft.com/office/drawing/2014/main" id="{50768431-8032-4A97-9C25-0EA0CC3CBF37}"/>
                  </a:ext>
                </a:extLst>
              </p:cNvPr>
              <p:cNvSpPr>
                <a:spLocks noRot="1" noChangeAspect="1" noMove="1" noResize="1" noEditPoints="1" noAdjustHandles="1" noChangeArrowheads="1" noChangeShapeType="1" noTextEdit="1"/>
              </p:cNvSpPr>
              <p:nvPr/>
            </p:nvSpPr>
            <p:spPr>
              <a:xfrm>
                <a:off x="2972392" y="2131184"/>
                <a:ext cx="1116745" cy="541833"/>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Rounded Corners 138">
                <a:extLst>
                  <a:ext uri="{FF2B5EF4-FFF2-40B4-BE49-F238E27FC236}">
                    <a16:creationId xmlns:a16="http://schemas.microsoft.com/office/drawing/2014/main" id="{EDA9DFA0-BAF3-465D-9B90-9A688B1E5267}"/>
                  </a:ext>
                </a:extLst>
              </p:cNvPr>
              <p:cNvSpPr/>
              <p:nvPr/>
            </p:nvSpPr>
            <p:spPr>
              <a:xfrm>
                <a:off x="2972392" y="3366648"/>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𝑒𝑛</m:t>
                          </m:r>
                        </m:sup>
                      </m:sSup>
                    </m:oMath>
                  </m:oMathPara>
                </a14:m>
                <a:endParaRPr lang="en-US" dirty="0"/>
              </a:p>
            </p:txBody>
          </p:sp>
        </mc:Choice>
        <mc:Fallback xmlns="">
          <p:sp>
            <p:nvSpPr>
              <p:cNvPr id="139" name="Rectangle: Rounded Corners 138">
                <a:extLst>
                  <a:ext uri="{FF2B5EF4-FFF2-40B4-BE49-F238E27FC236}">
                    <a16:creationId xmlns:a16="http://schemas.microsoft.com/office/drawing/2014/main" id="{EDA9DFA0-BAF3-465D-9B90-9A688B1E5267}"/>
                  </a:ext>
                </a:extLst>
              </p:cNvPr>
              <p:cNvSpPr>
                <a:spLocks noRot="1" noChangeAspect="1" noMove="1" noResize="1" noEditPoints="1" noAdjustHandles="1" noChangeArrowheads="1" noChangeShapeType="1" noTextEdit="1"/>
              </p:cNvSpPr>
              <p:nvPr/>
            </p:nvSpPr>
            <p:spPr>
              <a:xfrm>
                <a:off x="2972392" y="3366648"/>
                <a:ext cx="1134532" cy="541833"/>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Rounded Corners 140">
                <a:extLst>
                  <a:ext uri="{FF2B5EF4-FFF2-40B4-BE49-F238E27FC236}">
                    <a16:creationId xmlns:a16="http://schemas.microsoft.com/office/drawing/2014/main" id="{061A237A-B40F-4758-8905-4B5E06AFB9C7}"/>
                  </a:ext>
                </a:extLst>
              </p:cNvPr>
              <p:cNvSpPr/>
              <p:nvPr/>
            </p:nvSpPr>
            <p:spPr>
              <a:xfrm>
                <a:off x="2972392" y="2740488"/>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𝑐</m:t>
                          </m:r>
                        </m:sup>
                      </m:sSup>
                    </m:oMath>
                  </m:oMathPara>
                </a14:m>
                <a:endParaRPr lang="en-US" dirty="0"/>
              </a:p>
            </p:txBody>
          </p:sp>
        </mc:Choice>
        <mc:Fallback xmlns="">
          <p:sp>
            <p:nvSpPr>
              <p:cNvPr id="141" name="Rectangle: Rounded Corners 140">
                <a:extLst>
                  <a:ext uri="{FF2B5EF4-FFF2-40B4-BE49-F238E27FC236}">
                    <a16:creationId xmlns:a16="http://schemas.microsoft.com/office/drawing/2014/main" id="{061A237A-B40F-4758-8905-4B5E06AFB9C7}"/>
                  </a:ext>
                </a:extLst>
              </p:cNvPr>
              <p:cNvSpPr>
                <a:spLocks noRot="1" noChangeAspect="1" noMove="1" noResize="1" noEditPoints="1" noAdjustHandles="1" noChangeArrowheads="1" noChangeShapeType="1" noTextEdit="1"/>
              </p:cNvSpPr>
              <p:nvPr/>
            </p:nvSpPr>
            <p:spPr>
              <a:xfrm>
                <a:off x="2972392" y="2740488"/>
                <a:ext cx="1134532" cy="541833"/>
              </a:xfrm>
              <a:prstGeom prst="roundRect">
                <a:avLst/>
              </a:prstGeom>
              <a:blipFill>
                <a:blip r:embed="rId10"/>
                <a:stretch>
                  <a:fillRect/>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2B49830A-9146-4455-B851-778C1EE17111}"/>
              </a:ext>
            </a:extLst>
          </p:cNvPr>
          <p:cNvCxnSpPr>
            <a:cxnSpLocks/>
            <a:stCxn id="117" idx="3"/>
            <a:endCxn id="138" idx="1"/>
          </p:cNvCxnSpPr>
          <p:nvPr/>
        </p:nvCxnSpPr>
        <p:spPr>
          <a:xfrm flipV="1">
            <a:off x="2762421" y="2402101"/>
            <a:ext cx="209971"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1AD678A-D044-45EA-93C5-DFA5836A8F34}"/>
              </a:ext>
            </a:extLst>
          </p:cNvPr>
          <p:cNvCxnSpPr>
            <a:cxnSpLocks/>
            <a:stCxn id="120" idx="3"/>
            <a:endCxn id="141" idx="1"/>
          </p:cNvCxnSpPr>
          <p:nvPr/>
        </p:nvCxnSpPr>
        <p:spPr>
          <a:xfrm flipV="1">
            <a:off x="2755533" y="3011405"/>
            <a:ext cx="216859" cy="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09074B7-977C-442B-B11C-6583DB8DCA22}"/>
              </a:ext>
            </a:extLst>
          </p:cNvPr>
          <p:cNvCxnSpPr>
            <a:cxnSpLocks/>
            <a:stCxn id="118" idx="3"/>
            <a:endCxn id="139" idx="1"/>
          </p:cNvCxnSpPr>
          <p:nvPr/>
        </p:nvCxnSpPr>
        <p:spPr>
          <a:xfrm flipV="1">
            <a:off x="2753337" y="3637565"/>
            <a:ext cx="219055" cy="3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559B1FE-D330-4CB6-B80C-6DB5917233F9}"/>
              </a:ext>
            </a:extLst>
          </p:cNvPr>
          <p:cNvCxnSpPr>
            <a:cxnSpLocks/>
            <a:stCxn id="5" idx="1"/>
            <a:endCxn id="102" idx="2"/>
          </p:cNvCxnSpPr>
          <p:nvPr/>
        </p:nvCxnSpPr>
        <p:spPr>
          <a:xfrm flipV="1">
            <a:off x="1215606" y="4196854"/>
            <a:ext cx="4967" cy="78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Rounded Corners 101">
                <a:extLst>
                  <a:ext uri="{FF2B5EF4-FFF2-40B4-BE49-F238E27FC236}">
                    <a16:creationId xmlns:a16="http://schemas.microsoft.com/office/drawing/2014/main" id="{21359446-CA0B-4227-8C28-987675E93181}"/>
                  </a:ext>
                </a:extLst>
              </p:cNvPr>
              <p:cNvSpPr/>
              <p:nvPr/>
            </p:nvSpPr>
            <p:spPr>
              <a:xfrm>
                <a:off x="695901" y="3291484"/>
                <a:ext cx="1049344" cy="90537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0" i="1" dirty="0" err="1"/>
                  <a:t>S</a:t>
                </a:r>
                <a:r>
                  <a:rPr lang="en-SG" b="0" i="1" dirty="0"/>
                  <a:t>eq</a:t>
                </a:r>
                <a14:m>
                  <m:oMath xmlns:m="http://schemas.openxmlformats.org/officeDocument/2006/math">
                    <m:r>
                      <a:rPr lang="en-SG" b="0" i="1" smtClean="0">
                        <a:latin typeface="Cambria Math" panose="02040503050406030204" pitchFamily="18" charset="0"/>
                      </a:rPr>
                      <m:t> </m:t>
                    </m:r>
                    <m:r>
                      <a:rPr lang="en-SG" b="0" i="1" smtClean="0">
                        <a:latin typeface="Cambria Math" panose="02040503050406030204" pitchFamily="18" charset="0"/>
                      </a:rPr>
                      <m:t>𝐷𝑒𝑡𝑒𝑐𝑡𝑜𝑟</m:t>
                    </m:r>
                  </m:oMath>
                </a14:m>
                <a:endParaRPr lang="en-US" dirty="0"/>
              </a:p>
            </p:txBody>
          </p:sp>
        </mc:Choice>
        <mc:Fallback xmlns="">
          <p:sp>
            <p:nvSpPr>
              <p:cNvPr id="102" name="Rectangle: Rounded Corners 101">
                <a:extLst>
                  <a:ext uri="{FF2B5EF4-FFF2-40B4-BE49-F238E27FC236}">
                    <a16:creationId xmlns:a16="http://schemas.microsoft.com/office/drawing/2014/main" id="{21359446-CA0B-4227-8C28-987675E93181}"/>
                  </a:ext>
                </a:extLst>
              </p:cNvPr>
              <p:cNvSpPr>
                <a:spLocks noRot="1" noChangeAspect="1" noMove="1" noResize="1" noEditPoints="1" noAdjustHandles="1" noChangeArrowheads="1" noChangeShapeType="1" noTextEdit="1"/>
              </p:cNvSpPr>
              <p:nvPr/>
            </p:nvSpPr>
            <p:spPr>
              <a:xfrm>
                <a:off x="695901" y="3291484"/>
                <a:ext cx="1049344" cy="905370"/>
              </a:xfrm>
              <a:prstGeom prst="roundRect">
                <a:avLst/>
              </a:prstGeom>
              <a:blipFill>
                <a:blip r:embed="rId11"/>
                <a:stretch>
                  <a:fillRect r="-2874"/>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8A38116F-C1BD-442B-A778-CCE169412F8B}"/>
              </a:ext>
            </a:extLst>
          </p:cNvPr>
          <p:cNvCxnSpPr>
            <a:cxnSpLocks/>
            <a:stCxn id="102" idx="0"/>
          </p:cNvCxnSpPr>
          <p:nvPr/>
        </p:nvCxnSpPr>
        <p:spPr>
          <a:xfrm flipV="1">
            <a:off x="1220573" y="2993853"/>
            <a:ext cx="0" cy="29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0212E3A-5F70-4977-8CF1-CB1C58D7C3D0}"/>
              </a:ext>
            </a:extLst>
          </p:cNvPr>
          <p:cNvGrpSpPr/>
          <p:nvPr/>
        </p:nvGrpSpPr>
        <p:grpSpPr>
          <a:xfrm>
            <a:off x="588740" y="1942538"/>
            <a:ext cx="869233" cy="794230"/>
            <a:chOff x="1305656" y="2441439"/>
            <a:chExt cx="246846" cy="195912"/>
          </a:xfrm>
        </p:grpSpPr>
        <p:sp>
          <p:nvSpPr>
            <p:cNvPr id="108" name="Parallelogram 107">
              <a:extLst>
                <a:ext uri="{FF2B5EF4-FFF2-40B4-BE49-F238E27FC236}">
                  <a16:creationId xmlns:a16="http://schemas.microsoft.com/office/drawing/2014/main" id="{A21D53A6-5BB4-4012-A355-69F66B704FE8}"/>
                </a:ext>
              </a:extLst>
            </p:cNvPr>
            <p:cNvSpPr/>
            <p:nvPr/>
          </p:nvSpPr>
          <p:spPr>
            <a:xfrm rot="20586206">
              <a:off x="1305656" y="2441439"/>
              <a:ext cx="168277" cy="162619"/>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a:extLst>
                <a:ext uri="{FF2B5EF4-FFF2-40B4-BE49-F238E27FC236}">
                  <a16:creationId xmlns:a16="http://schemas.microsoft.com/office/drawing/2014/main" id="{89627F47-E733-4F86-87D5-EF15F9065C53}"/>
                </a:ext>
              </a:extLst>
            </p:cNvPr>
            <p:cNvSpPr/>
            <p:nvPr/>
          </p:nvSpPr>
          <p:spPr>
            <a:xfrm rot="20586206">
              <a:off x="1330319" y="2453271"/>
              <a:ext cx="173513" cy="162875"/>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a:extLst>
                <a:ext uri="{FF2B5EF4-FFF2-40B4-BE49-F238E27FC236}">
                  <a16:creationId xmlns:a16="http://schemas.microsoft.com/office/drawing/2014/main" id="{AE860E6D-AFE7-43DA-AB96-9A99ABD829B4}"/>
                </a:ext>
              </a:extLst>
            </p:cNvPr>
            <p:cNvSpPr/>
            <p:nvPr/>
          </p:nvSpPr>
          <p:spPr>
            <a:xfrm rot="20586206">
              <a:off x="1357814" y="2466859"/>
              <a:ext cx="194688" cy="170492"/>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extBox 135">
            <a:extLst>
              <a:ext uri="{FF2B5EF4-FFF2-40B4-BE49-F238E27FC236}">
                <a16:creationId xmlns:a16="http://schemas.microsoft.com/office/drawing/2014/main" id="{116417C7-5FC2-41C4-8D3E-A65BDAE03B14}"/>
              </a:ext>
            </a:extLst>
          </p:cNvPr>
          <p:cNvSpPr txBox="1"/>
          <p:nvPr/>
        </p:nvSpPr>
        <p:spPr>
          <a:xfrm>
            <a:off x="432721" y="1337652"/>
            <a:ext cx="1438279" cy="523220"/>
          </a:xfrm>
          <a:prstGeom prst="rect">
            <a:avLst/>
          </a:prstGeom>
          <a:noFill/>
        </p:spPr>
        <p:txBody>
          <a:bodyPr wrap="square" rtlCol="0">
            <a:spAutoFit/>
          </a:bodyPr>
          <a:lstStyle/>
          <a:p>
            <a:pPr algn="ctr"/>
            <a:r>
              <a:rPr lang="en-US" sz="1400" dirty="0"/>
              <a:t>For each face sequence</a:t>
            </a:r>
          </a:p>
        </p:txBody>
      </p:sp>
      <p:cxnSp>
        <p:nvCxnSpPr>
          <p:cNvPr id="112" name="Straight Arrow Connector 111">
            <a:extLst>
              <a:ext uri="{FF2B5EF4-FFF2-40B4-BE49-F238E27FC236}">
                <a16:creationId xmlns:a16="http://schemas.microsoft.com/office/drawing/2014/main" id="{9D4EE7D8-EE02-444F-A96C-B1281617087C}"/>
              </a:ext>
            </a:extLst>
          </p:cNvPr>
          <p:cNvCxnSpPr>
            <a:cxnSpLocks/>
            <a:stCxn id="114" idx="2"/>
            <a:endCxn id="118" idx="1"/>
          </p:cNvCxnSpPr>
          <p:nvPr/>
        </p:nvCxnSpPr>
        <p:spPr>
          <a:xfrm>
            <a:off x="1484507" y="2403718"/>
            <a:ext cx="735431" cy="1237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Parallelogram 113">
            <a:extLst>
              <a:ext uri="{FF2B5EF4-FFF2-40B4-BE49-F238E27FC236}">
                <a16:creationId xmlns:a16="http://schemas.microsoft.com/office/drawing/2014/main" id="{EE4685C5-C559-4D04-8F64-8DF5795ECA3D}"/>
              </a:ext>
            </a:extLst>
          </p:cNvPr>
          <p:cNvSpPr/>
          <p:nvPr/>
        </p:nvSpPr>
        <p:spPr>
          <a:xfrm rot="20586206">
            <a:off x="925519" y="2137422"/>
            <a:ext cx="663211" cy="67073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l="-236928" t="-89265" r="-145221" b="-150261"/>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6" name="Straight Arrow Connector 175">
            <a:extLst>
              <a:ext uri="{FF2B5EF4-FFF2-40B4-BE49-F238E27FC236}">
                <a16:creationId xmlns:a16="http://schemas.microsoft.com/office/drawing/2014/main" id="{EED217E4-EF88-4FE6-A956-E2B0BAF7D977}"/>
              </a:ext>
            </a:extLst>
          </p:cNvPr>
          <p:cNvCxnSpPr>
            <a:cxnSpLocks/>
            <a:stCxn id="138" idx="3"/>
            <a:endCxn id="189" idx="1"/>
          </p:cNvCxnSpPr>
          <p:nvPr/>
        </p:nvCxnSpPr>
        <p:spPr>
          <a:xfrm>
            <a:off x="4089137" y="2402101"/>
            <a:ext cx="453556" cy="609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87AD2210-3E45-43A6-A9F8-5D1B129A6E91}"/>
              </a:ext>
            </a:extLst>
          </p:cNvPr>
          <p:cNvCxnSpPr>
            <a:cxnSpLocks/>
            <a:stCxn id="141" idx="3"/>
            <a:endCxn id="189" idx="1"/>
          </p:cNvCxnSpPr>
          <p:nvPr/>
        </p:nvCxnSpPr>
        <p:spPr>
          <a:xfrm flipV="1">
            <a:off x="4106924" y="3011404"/>
            <a:ext cx="4357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093D51B-91C6-4ACF-85C5-14E429B7E5B8}"/>
              </a:ext>
            </a:extLst>
          </p:cNvPr>
          <p:cNvCxnSpPr>
            <a:cxnSpLocks/>
            <a:stCxn id="139" idx="3"/>
            <a:endCxn id="189" idx="1"/>
          </p:cNvCxnSpPr>
          <p:nvPr/>
        </p:nvCxnSpPr>
        <p:spPr>
          <a:xfrm flipV="1">
            <a:off x="4106924" y="3011404"/>
            <a:ext cx="435769" cy="626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2DB887E-51DB-426C-97C4-23CDD4D5997D}"/>
              </a:ext>
            </a:extLst>
          </p:cNvPr>
          <p:cNvSpPr txBox="1"/>
          <p:nvPr/>
        </p:nvSpPr>
        <p:spPr>
          <a:xfrm>
            <a:off x="4542693" y="2749794"/>
            <a:ext cx="946553" cy="523220"/>
          </a:xfrm>
          <a:prstGeom prst="rect">
            <a:avLst/>
          </a:prstGeom>
          <a:solidFill>
            <a:schemeClr val="tx2">
              <a:lumMod val="20000"/>
              <a:lumOff val="80000"/>
            </a:schemeClr>
          </a:solidFill>
        </p:spPr>
        <p:txBody>
          <a:bodyPr wrap="square" rtlCol="0">
            <a:spAutoFit/>
          </a:bodyPr>
          <a:lstStyle/>
          <a:p>
            <a:pPr algn="ctr"/>
            <a:r>
              <a:rPr lang="en-US" sz="1400" dirty="0"/>
              <a:t>One-hot</a:t>
            </a:r>
          </a:p>
          <a:p>
            <a:pPr algn="ctr"/>
            <a:r>
              <a:rPr lang="en-US" sz="1400" dirty="0"/>
              <a:t>attributes</a:t>
            </a:r>
          </a:p>
        </p:txBody>
      </p:sp>
      <p:cxnSp>
        <p:nvCxnSpPr>
          <p:cNvPr id="216" name="Straight Arrow Connector 215">
            <a:extLst>
              <a:ext uri="{FF2B5EF4-FFF2-40B4-BE49-F238E27FC236}">
                <a16:creationId xmlns:a16="http://schemas.microsoft.com/office/drawing/2014/main" id="{22B920AC-A264-4FF7-8D57-BB433763BB0C}"/>
              </a:ext>
            </a:extLst>
          </p:cNvPr>
          <p:cNvCxnSpPr>
            <a:cxnSpLocks/>
            <a:stCxn id="245" idx="0"/>
            <a:endCxn id="104" idx="2"/>
          </p:cNvCxnSpPr>
          <p:nvPr/>
        </p:nvCxnSpPr>
        <p:spPr>
          <a:xfrm flipH="1" flipV="1">
            <a:off x="7287785" y="2320654"/>
            <a:ext cx="1" cy="41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D5AB765B-24FD-4066-B9B9-894CDEC32D92}"/>
              </a:ext>
            </a:extLst>
          </p:cNvPr>
          <p:cNvSpPr txBox="1"/>
          <p:nvPr/>
        </p:nvSpPr>
        <p:spPr>
          <a:xfrm>
            <a:off x="1976630" y="3923685"/>
            <a:ext cx="1050410" cy="461665"/>
          </a:xfrm>
          <a:prstGeom prst="rect">
            <a:avLst/>
          </a:prstGeom>
          <a:noFill/>
        </p:spPr>
        <p:txBody>
          <a:bodyPr wrap="square" rtlCol="0">
            <a:spAutoFit/>
          </a:bodyPr>
          <a:lstStyle/>
          <a:p>
            <a:pPr algn="ctr"/>
            <a:r>
              <a:rPr lang="en-US" sz="1200" dirty="0"/>
              <a:t>Frame-wise</a:t>
            </a:r>
          </a:p>
          <a:p>
            <a:pPr algn="ctr"/>
            <a:r>
              <a:rPr lang="en-US" sz="1200" dirty="0"/>
              <a:t>features</a:t>
            </a:r>
          </a:p>
        </p:txBody>
      </p:sp>
      <p:sp>
        <p:nvSpPr>
          <p:cNvPr id="315" name="TextBox 314">
            <a:extLst>
              <a:ext uri="{FF2B5EF4-FFF2-40B4-BE49-F238E27FC236}">
                <a16:creationId xmlns:a16="http://schemas.microsoft.com/office/drawing/2014/main" id="{377B564A-22C0-465B-A9FB-9817BC5C1CBB}"/>
              </a:ext>
            </a:extLst>
          </p:cNvPr>
          <p:cNvSpPr txBox="1"/>
          <p:nvPr/>
        </p:nvSpPr>
        <p:spPr>
          <a:xfrm>
            <a:off x="2997132" y="3923685"/>
            <a:ext cx="1050410" cy="461665"/>
          </a:xfrm>
          <a:prstGeom prst="rect">
            <a:avLst/>
          </a:prstGeom>
          <a:noFill/>
        </p:spPr>
        <p:txBody>
          <a:bodyPr wrap="square" rtlCol="0">
            <a:spAutoFit/>
          </a:bodyPr>
          <a:lstStyle/>
          <a:p>
            <a:pPr algn="ctr"/>
            <a:r>
              <a:rPr lang="en-US" sz="1200" dirty="0"/>
              <a:t>Attribute</a:t>
            </a:r>
          </a:p>
          <a:p>
            <a:pPr algn="ctr"/>
            <a:r>
              <a:rPr lang="en-US" sz="1200" dirty="0"/>
              <a:t>classifier </a:t>
            </a:r>
          </a:p>
        </p:txBody>
      </p:sp>
      <p:cxnSp>
        <p:nvCxnSpPr>
          <p:cNvPr id="149" name="Straight Arrow Connector 148">
            <a:extLst>
              <a:ext uri="{FF2B5EF4-FFF2-40B4-BE49-F238E27FC236}">
                <a16:creationId xmlns:a16="http://schemas.microsoft.com/office/drawing/2014/main" id="{FF9487AB-346E-4833-BA3D-AAA211031EDD}"/>
              </a:ext>
            </a:extLst>
          </p:cNvPr>
          <p:cNvCxnSpPr>
            <a:cxnSpLocks/>
            <a:stCxn id="189" idx="3"/>
            <a:endCxn id="245" idx="1"/>
          </p:cNvCxnSpPr>
          <p:nvPr/>
        </p:nvCxnSpPr>
        <p:spPr>
          <a:xfrm flipV="1">
            <a:off x="5489246" y="3011388"/>
            <a:ext cx="504664"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FA35A6DC-6140-4E4F-ADAE-33901FE8D7C1}"/>
              </a:ext>
            </a:extLst>
          </p:cNvPr>
          <p:cNvSpPr txBox="1"/>
          <p:nvPr/>
        </p:nvSpPr>
        <p:spPr>
          <a:xfrm>
            <a:off x="5654276" y="5305003"/>
            <a:ext cx="5030845" cy="923330"/>
          </a:xfrm>
          <a:prstGeom prst="rect">
            <a:avLst/>
          </a:prstGeom>
          <a:noFill/>
        </p:spPr>
        <p:txBody>
          <a:bodyPr wrap="square" rtlCol="0">
            <a:spAutoFit/>
          </a:bodyPr>
          <a:lstStyle/>
          <a:p>
            <a:r>
              <a:rPr lang="en-US" dirty="0"/>
              <a:t>Remove the neighborhood, try to predict interaction level from detected attributes and a interaction classifier with fixed weights.</a:t>
            </a:r>
          </a:p>
        </p:txBody>
      </p:sp>
    </p:spTree>
    <p:extLst>
      <p:ext uri="{BB962C8B-B14F-4D97-AF65-F5344CB8AC3E}">
        <p14:creationId xmlns:p14="http://schemas.microsoft.com/office/powerpoint/2010/main" val="370672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C971323-5228-4142-A03C-E5518A18DC58}"/>
              </a:ext>
            </a:extLst>
          </p:cNvPr>
          <p:cNvGrpSpPr/>
          <p:nvPr/>
        </p:nvGrpSpPr>
        <p:grpSpPr>
          <a:xfrm>
            <a:off x="179916" y="4716582"/>
            <a:ext cx="1577794" cy="1367716"/>
            <a:chOff x="378005" y="1834734"/>
            <a:chExt cx="1839141" cy="1594266"/>
          </a:xfrm>
        </p:grpSpPr>
        <p:sp>
          <p:nvSpPr>
            <p:cNvPr id="5" name="Parallelogram 4">
              <a:extLst>
                <a:ext uri="{FF2B5EF4-FFF2-40B4-BE49-F238E27FC236}">
                  <a16:creationId xmlns:a16="http://schemas.microsoft.com/office/drawing/2014/main" id="{D7C5D3D8-0359-4423-877C-216C80AAF17B}"/>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7F3C4F1-5E6F-4548-811A-56A3BD67D645}"/>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48658992-A94B-4C38-B424-2C3AA0594CC2}"/>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2692B238-A022-4366-89DF-70A52B08795C}"/>
                </a:ext>
              </a:extLst>
            </p:cNvPr>
            <p:cNvSpPr/>
            <p:nvPr/>
          </p:nvSpPr>
          <p:spPr>
            <a:xfrm rot="20586206">
              <a:off x="617293" y="2209550"/>
              <a:ext cx="1599853" cy="109837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DAB8179-BFFF-450A-A519-51BD723DFB95}"/>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0B3BE23-6123-41CC-BD2A-FBCC2BFD57D8}"/>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20951D9-6EE9-4B69-8801-A0478EDA1630}"/>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70C3AAA5-67DB-4676-AB9C-4D04B5A65B99}"/>
                  </a:ext>
                </a:extLst>
              </p:cNvPr>
              <p:cNvSpPr/>
              <p:nvPr/>
            </p:nvSpPr>
            <p:spPr>
              <a:xfrm>
                <a:off x="2154666" y="4589516"/>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oMath>
                  </m:oMathPara>
                </a14:m>
                <a:endParaRPr lang="en-US" dirty="0"/>
              </a:p>
            </p:txBody>
          </p:sp>
        </mc:Choice>
        <mc:Fallback xmlns="">
          <p:sp>
            <p:nvSpPr>
              <p:cNvPr id="13" name="Rectangle: Rounded Corners 12">
                <a:extLst>
                  <a:ext uri="{FF2B5EF4-FFF2-40B4-BE49-F238E27FC236}">
                    <a16:creationId xmlns:a16="http://schemas.microsoft.com/office/drawing/2014/main" id="{70C3AAA5-67DB-4676-AB9C-4D04B5A65B99}"/>
                  </a:ext>
                </a:extLst>
              </p:cNvPr>
              <p:cNvSpPr>
                <a:spLocks noRot="1" noChangeAspect="1" noMove="1" noResize="1" noEditPoints="1" noAdjustHandles="1" noChangeArrowheads="1" noChangeShapeType="1" noTextEdit="1"/>
              </p:cNvSpPr>
              <p:nvPr/>
            </p:nvSpPr>
            <p:spPr>
              <a:xfrm>
                <a:off x="2154666" y="4589516"/>
                <a:ext cx="533399" cy="541866"/>
              </a:xfrm>
              <a:prstGeom prst="round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146A7F47-28BA-4D8A-B070-E61DEA675A91}"/>
                  </a:ext>
                </a:extLst>
              </p:cNvPr>
              <p:cNvSpPr/>
              <p:nvPr/>
            </p:nvSpPr>
            <p:spPr>
              <a:xfrm>
                <a:off x="2139113" y="585638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𝑠</m:t>
                          </m:r>
                        </m:sup>
                      </m:sSup>
                    </m:oMath>
                  </m:oMathPara>
                </a14:m>
                <a:endParaRPr lang="en-US" dirty="0"/>
              </a:p>
            </p:txBody>
          </p:sp>
        </mc:Choice>
        <mc:Fallback xmlns="">
          <p:sp>
            <p:nvSpPr>
              <p:cNvPr id="14" name="Rectangle: Rounded Corners 13">
                <a:extLst>
                  <a:ext uri="{FF2B5EF4-FFF2-40B4-BE49-F238E27FC236}">
                    <a16:creationId xmlns:a16="http://schemas.microsoft.com/office/drawing/2014/main" id="{146A7F47-28BA-4D8A-B070-E61DEA675A91}"/>
                  </a:ext>
                </a:extLst>
              </p:cNvPr>
              <p:cNvSpPr>
                <a:spLocks noRot="1" noChangeAspect="1" noMove="1" noResize="1" noEditPoints="1" noAdjustHandles="1" noChangeArrowheads="1" noChangeShapeType="1" noTextEdit="1"/>
              </p:cNvSpPr>
              <p:nvPr/>
            </p:nvSpPr>
            <p:spPr>
              <a:xfrm>
                <a:off x="2139113" y="5856388"/>
                <a:ext cx="533399" cy="541866"/>
              </a:xfrm>
              <a:prstGeom prst="roundRect">
                <a:avLst/>
              </a:prstGeom>
              <a:blipFill>
                <a:blip r:embed="rId5"/>
                <a:stretch>
                  <a:fillRect/>
                </a:stretch>
              </a:blipFill>
            </p:spPr>
            <p:txBody>
              <a:bodyPr/>
              <a:lstStyle/>
              <a:p>
                <a:r>
                  <a:rPr lang="en-SG">
                    <a:noFill/>
                  </a:rPr>
                  <a:t> </a:t>
                </a:r>
              </a:p>
            </p:txBody>
          </p:sp>
        </mc:Fallback>
      </mc:AlternateContent>
      <p:cxnSp>
        <p:nvCxnSpPr>
          <p:cNvPr id="21" name="Straight Arrow Connector 20">
            <a:extLst>
              <a:ext uri="{FF2B5EF4-FFF2-40B4-BE49-F238E27FC236}">
                <a16:creationId xmlns:a16="http://schemas.microsoft.com/office/drawing/2014/main" id="{34208D2A-A2E0-4E09-BE63-B8BB0B1536F0}"/>
              </a:ext>
            </a:extLst>
          </p:cNvPr>
          <p:cNvCxnSpPr>
            <a:stCxn id="8" idx="2"/>
            <a:endCxn id="13" idx="1"/>
          </p:cNvCxnSpPr>
          <p:nvPr/>
        </p:nvCxnSpPr>
        <p:spPr>
          <a:xfrm flipV="1">
            <a:off x="1600345" y="4860449"/>
            <a:ext cx="554321" cy="4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CFD27-4295-4625-94C7-6FEF083CF8A9}"/>
              </a:ext>
            </a:extLst>
          </p:cNvPr>
          <p:cNvCxnSpPr>
            <a:cxnSpLocks/>
            <a:stCxn id="8" idx="2"/>
            <a:endCxn id="14" idx="1"/>
          </p:cNvCxnSpPr>
          <p:nvPr/>
        </p:nvCxnSpPr>
        <p:spPr>
          <a:xfrm>
            <a:off x="1600345" y="5348626"/>
            <a:ext cx="538768" cy="778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F8B352-D8C7-4CF6-B02D-8AC75C1BA1D7}"/>
              </a:ext>
            </a:extLst>
          </p:cNvPr>
          <p:cNvCxnSpPr>
            <a:cxnSpLocks/>
            <a:stCxn id="13" idx="3"/>
            <a:endCxn id="99" idx="1"/>
          </p:cNvCxnSpPr>
          <p:nvPr/>
        </p:nvCxnSpPr>
        <p:spPr>
          <a:xfrm>
            <a:off x="2688065" y="4860449"/>
            <a:ext cx="262407" cy="63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61FA422-AE20-44D8-A8B4-E219818F3077}"/>
              </a:ext>
            </a:extLst>
          </p:cNvPr>
          <p:cNvCxnSpPr>
            <a:cxnSpLocks/>
            <a:stCxn id="14" idx="3"/>
            <a:endCxn id="99" idx="1"/>
          </p:cNvCxnSpPr>
          <p:nvPr/>
        </p:nvCxnSpPr>
        <p:spPr>
          <a:xfrm flipV="1">
            <a:off x="2672512" y="5494677"/>
            <a:ext cx="277960" cy="632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94A65E0-2DC4-4A23-8556-E4F6570E7C31}"/>
              </a:ext>
            </a:extLst>
          </p:cNvPr>
          <p:cNvSpPr txBox="1"/>
          <p:nvPr/>
        </p:nvSpPr>
        <p:spPr>
          <a:xfrm>
            <a:off x="152649" y="6221700"/>
            <a:ext cx="1607360" cy="307777"/>
          </a:xfrm>
          <a:prstGeom prst="rect">
            <a:avLst/>
          </a:prstGeom>
          <a:noFill/>
        </p:spPr>
        <p:txBody>
          <a:bodyPr wrap="square" rtlCol="0">
            <a:spAutoFit/>
          </a:bodyPr>
          <a:lstStyle/>
          <a:p>
            <a:pPr algn="ctr"/>
            <a:r>
              <a:rPr lang="en-US" sz="1400" dirty="0"/>
              <a:t>Raw Input frames</a:t>
            </a:r>
          </a:p>
        </p:txBody>
      </p:sp>
      <p:pic>
        <p:nvPicPr>
          <p:cNvPr id="54" name="Picture 53">
            <a:extLst>
              <a:ext uri="{FF2B5EF4-FFF2-40B4-BE49-F238E27FC236}">
                <a16:creationId xmlns:a16="http://schemas.microsoft.com/office/drawing/2014/main" id="{E4EFBDF8-A2B8-409D-A0FA-514AA13D1458}"/>
              </a:ext>
            </a:extLst>
          </p:cNvPr>
          <p:cNvPicPr>
            <a:picLocks noChangeAspect="1"/>
          </p:cNvPicPr>
          <p:nvPr/>
        </p:nvPicPr>
        <p:blipFill>
          <a:blip r:embed="rId6"/>
          <a:stretch>
            <a:fillRect/>
          </a:stretch>
        </p:blipFill>
        <p:spPr>
          <a:xfrm>
            <a:off x="10196006" y="2657762"/>
            <a:ext cx="1668274" cy="1525058"/>
          </a:xfrm>
          <a:prstGeom prst="rect">
            <a:avLst/>
          </a:prstGeom>
        </p:spPr>
      </p:pic>
      <p:cxnSp>
        <p:nvCxnSpPr>
          <p:cNvPr id="65" name="Connector: Elbow 64">
            <a:extLst>
              <a:ext uri="{FF2B5EF4-FFF2-40B4-BE49-F238E27FC236}">
                <a16:creationId xmlns:a16="http://schemas.microsoft.com/office/drawing/2014/main" id="{6BD474F0-564E-45BD-A564-A5F45A13D8B0}"/>
              </a:ext>
            </a:extLst>
          </p:cNvPr>
          <p:cNvCxnSpPr>
            <a:cxnSpLocks/>
            <a:stCxn id="99" idx="2"/>
            <a:endCxn id="66" idx="1"/>
          </p:cNvCxnSpPr>
          <p:nvPr/>
        </p:nvCxnSpPr>
        <p:spPr>
          <a:xfrm rot="16200000" flipH="1">
            <a:off x="4579803" y="4768054"/>
            <a:ext cx="465613" cy="2441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Rounded Corners 65">
                <a:extLst>
                  <a:ext uri="{FF2B5EF4-FFF2-40B4-BE49-F238E27FC236}">
                    <a16:creationId xmlns:a16="http://schemas.microsoft.com/office/drawing/2014/main" id="{44BD38D4-28E6-428C-A4C2-44B7DB9B9C07}"/>
                  </a:ext>
                </a:extLst>
              </p:cNvPr>
              <p:cNvSpPr/>
              <p:nvPr/>
            </p:nvSpPr>
            <p:spPr>
              <a:xfrm>
                <a:off x="6033448" y="5960290"/>
                <a:ext cx="1185333" cy="5228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𝐾𝑁𝑁</m:t>
                      </m:r>
                    </m:oMath>
                  </m:oMathPara>
                </a14:m>
                <a:endParaRPr lang="en-US" dirty="0"/>
              </a:p>
            </p:txBody>
          </p:sp>
        </mc:Choice>
        <mc:Fallback xmlns="">
          <p:sp>
            <p:nvSpPr>
              <p:cNvPr id="66" name="Rectangle: Rounded Corners 65">
                <a:extLst>
                  <a:ext uri="{FF2B5EF4-FFF2-40B4-BE49-F238E27FC236}">
                    <a16:creationId xmlns:a16="http://schemas.microsoft.com/office/drawing/2014/main" id="{44BD38D4-28E6-428C-A4C2-44B7DB9B9C07}"/>
                  </a:ext>
                </a:extLst>
              </p:cNvPr>
              <p:cNvSpPr>
                <a:spLocks noRot="1" noChangeAspect="1" noMove="1" noResize="1" noEditPoints="1" noAdjustHandles="1" noChangeArrowheads="1" noChangeShapeType="1" noTextEdit="1"/>
              </p:cNvSpPr>
              <p:nvPr/>
            </p:nvSpPr>
            <p:spPr>
              <a:xfrm>
                <a:off x="6033448" y="5960290"/>
                <a:ext cx="1185333" cy="522820"/>
              </a:xfrm>
              <a:prstGeom prst="roundRect">
                <a:avLst/>
              </a:prstGeom>
              <a:blipFill>
                <a:blip r:embed="rId7"/>
                <a:stretch>
                  <a:fillRect/>
                </a:stretch>
              </a:blipFill>
              <a:ln/>
            </p:spPr>
            <p:txBody>
              <a:bodyPr/>
              <a:lstStyle/>
              <a:p>
                <a:r>
                  <a:rPr lang="en-SG">
                    <a:noFill/>
                  </a:rPr>
                  <a:t> </a:t>
                </a:r>
              </a:p>
            </p:txBody>
          </p:sp>
        </mc:Fallback>
      </mc:AlternateContent>
      <p:cxnSp>
        <p:nvCxnSpPr>
          <p:cNvPr id="69" name="Connector: Elbow 68">
            <a:extLst>
              <a:ext uri="{FF2B5EF4-FFF2-40B4-BE49-F238E27FC236}">
                <a16:creationId xmlns:a16="http://schemas.microsoft.com/office/drawing/2014/main" id="{07BB8B40-8A75-407A-8717-1AADA25BBCDF}"/>
              </a:ext>
            </a:extLst>
          </p:cNvPr>
          <p:cNvCxnSpPr>
            <a:cxnSpLocks/>
            <a:stCxn id="66" idx="3"/>
            <a:endCxn id="73" idx="2"/>
          </p:cNvCxnSpPr>
          <p:nvPr/>
        </p:nvCxnSpPr>
        <p:spPr>
          <a:xfrm flipV="1">
            <a:off x="7218781" y="4763584"/>
            <a:ext cx="3695129" cy="14581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0524B48-528A-45F1-B216-188F98755D98}"/>
              </a:ext>
            </a:extLst>
          </p:cNvPr>
          <p:cNvSpPr txBox="1"/>
          <p:nvPr/>
        </p:nvSpPr>
        <p:spPr>
          <a:xfrm>
            <a:off x="10194770" y="4240364"/>
            <a:ext cx="1438279" cy="523220"/>
          </a:xfrm>
          <a:prstGeom prst="rect">
            <a:avLst/>
          </a:prstGeom>
          <a:noFill/>
        </p:spPr>
        <p:txBody>
          <a:bodyPr wrap="square" rtlCol="0">
            <a:spAutoFit/>
          </a:bodyPr>
          <a:lstStyle/>
          <a:p>
            <a:pPr algn="ctr"/>
            <a:r>
              <a:rPr lang="en-US" sz="1400" dirty="0"/>
              <a:t>Neighborhood</a:t>
            </a:r>
          </a:p>
          <a:p>
            <a:pPr algn="ctr"/>
            <a:r>
              <a:rPr lang="en-US" sz="1400" dirty="0"/>
              <a:t>(Episode Level)</a:t>
            </a:r>
          </a:p>
        </p:txBody>
      </p:sp>
      <mc:AlternateContent xmlns:mc="http://schemas.openxmlformats.org/markup-compatibility/2006" xmlns:a14="http://schemas.microsoft.com/office/drawing/2010/main">
        <mc:Choice Requires="a14">
          <p:sp>
            <p:nvSpPr>
              <p:cNvPr id="81" name="Rectangle: Rounded Corners 80">
                <a:extLst>
                  <a:ext uri="{FF2B5EF4-FFF2-40B4-BE49-F238E27FC236}">
                    <a16:creationId xmlns:a16="http://schemas.microsoft.com/office/drawing/2014/main" id="{BFF3724E-1622-4BF2-98E6-37E0CB88BC26}"/>
                  </a:ext>
                </a:extLst>
              </p:cNvPr>
              <p:cNvSpPr/>
              <p:nvPr/>
            </p:nvSpPr>
            <p:spPr>
              <a:xfrm>
                <a:off x="9211799" y="226285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81" name="Rectangle: Rounded Corners 80">
                <a:extLst>
                  <a:ext uri="{FF2B5EF4-FFF2-40B4-BE49-F238E27FC236}">
                    <a16:creationId xmlns:a16="http://schemas.microsoft.com/office/drawing/2014/main" id="{BFF3724E-1622-4BF2-98E6-37E0CB88BC26}"/>
                  </a:ext>
                </a:extLst>
              </p:cNvPr>
              <p:cNvSpPr>
                <a:spLocks noRot="1" noChangeAspect="1" noMove="1" noResize="1" noEditPoints="1" noAdjustHandles="1" noChangeArrowheads="1" noChangeShapeType="1" noTextEdit="1"/>
              </p:cNvSpPr>
              <p:nvPr/>
            </p:nvSpPr>
            <p:spPr>
              <a:xfrm>
                <a:off x="9211799" y="2262859"/>
                <a:ext cx="533399" cy="541866"/>
              </a:xfrm>
              <a:prstGeom prst="round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4B8AFA00-0E49-4173-896A-E13F38E2278F}"/>
                  </a:ext>
                </a:extLst>
              </p:cNvPr>
              <p:cNvSpPr/>
              <p:nvPr/>
            </p:nvSpPr>
            <p:spPr>
              <a:xfrm>
                <a:off x="9224211" y="400245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𝑝</m:t>
                          </m:r>
                        </m:sup>
                      </m:sSup>
                    </m:oMath>
                  </m:oMathPara>
                </a14:m>
                <a:endParaRPr lang="en-US" dirty="0"/>
              </a:p>
            </p:txBody>
          </p:sp>
        </mc:Choice>
        <mc:Fallback xmlns="">
          <p:sp>
            <p:nvSpPr>
              <p:cNvPr id="82" name="Rectangle: Rounded Corners 81">
                <a:extLst>
                  <a:ext uri="{FF2B5EF4-FFF2-40B4-BE49-F238E27FC236}">
                    <a16:creationId xmlns:a16="http://schemas.microsoft.com/office/drawing/2014/main" id="{4B8AFA00-0E49-4173-896A-E13F38E2278F}"/>
                  </a:ext>
                </a:extLst>
              </p:cNvPr>
              <p:cNvSpPr>
                <a:spLocks noRot="1" noChangeAspect="1" noMove="1" noResize="1" noEditPoints="1" noAdjustHandles="1" noChangeArrowheads="1" noChangeShapeType="1" noTextEdit="1"/>
              </p:cNvSpPr>
              <p:nvPr/>
            </p:nvSpPr>
            <p:spPr>
              <a:xfrm>
                <a:off x="9224211" y="4002458"/>
                <a:ext cx="533399" cy="541866"/>
              </a:xfrm>
              <a:prstGeom prst="round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FB31629A-D868-4080-B64E-535FBEAE41CB}"/>
                  </a:ext>
                </a:extLst>
              </p:cNvPr>
              <p:cNvSpPr/>
              <p:nvPr/>
            </p:nvSpPr>
            <p:spPr>
              <a:xfrm>
                <a:off x="7773841" y="225592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84" name="Rectangle: Rounded Corners 83">
                <a:extLst>
                  <a:ext uri="{FF2B5EF4-FFF2-40B4-BE49-F238E27FC236}">
                    <a16:creationId xmlns:a16="http://schemas.microsoft.com/office/drawing/2014/main" id="{FB31629A-D868-4080-B64E-535FBEAE41CB}"/>
                  </a:ext>
                </a:extLst>
              </p:cNvPr>
              <p:cNvSpPr>
                <a:spLocks noRot="1" noChangeAspect="1" noMove="1" noResize="1" noEditPoints="1" noAdjustHandles="1" noChangeArrowheads="1" noChangeShapeType="1" noTextEdit="1"/>
              </p:cNvSpPr>
              <p:nvPr/>
            </p:nvSpPr>
            <p:spPr>
              <a:xfrm>
                <a:off x="7773841" y="2255929"/>
                <a:ext cx="1134532" cy="541833"/>
              </a:xfrm>
              <a:prstGeom prst="round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5" name="Rectangle: Rounded Corners 84">
                <a:extLst>
                  <a:ext uri="{FF2B5EF4-FFF2-40B4-BE49-F238E27FC236}">
                    <a16:creationId xmlns:a16="http://schemas.microsoft.com/office/drawing/2014/main" id="{576D847A-54F6-48B8-8D97-85D1694D240C}"/>
                  </a:ext>
                </a:extLst>
              </p:cNvPr>
              <p:cNvSpPr/>
              <p:nvPr/>
            </p:nvSpPr>
            <p:spPr>
              <a:xfrm>
                <a:off x="7778343" y="4000765"/>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𝑒𝑛</m:t>
                          </m:r>
                        </m:sup>
                      </m:sSup>
                    </m:oMath>
                  </m:oMathPara>
                </a14:m>
                <a:endParaRPr lang="en-US" dirty="0"/>
              </a:p>
            </p:txBody>
          </p:sp>
        </mc:Choice>
        <mc:Fallback xmlns="">
          <p:sp>
            <p:nvSpPr>
              <p:cNvPr id="85" name="Rectangle: Rounded Corners 84">
                <a:extLst>
                  <a:ext uri="{FF2B5EF4-FFF2-40B4-BE49-F238E27FC236}">
                    <a16:creationId xmlns:a16="http://schemas.microsoft.com/office/drawing/2014/main" id="{576D847A-54F6-48B8-8D97-85D1694D240C}"/>
                  </a:ext>
                </a:extLst>
              </p:cNvPr>
              <p:cNvSpPr>
                <a:spLocks noRot="1" noChangeAspect="1" noMove="1" noResize="1" noEditPoints="1" noAdjustHandles="1" noChangeArrowheads="1" noChangeShapeType="1" noTextEdit="1"/>
              </p:cNvSpPr>
              <p:nvPr/>
            </p:nvSpPr>
            <p:spPr>
              <a:xfrm>
                <a:off x="7778343" y="4000765"/>
                <a:ext cx="1134532" cy="541833"/>
              </a:xfrm>
              <a:prstGeom prst="round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Rounded Corners 87">
                <a:extLst>
                  <a:ext uri="{FF2B5EF4-FFF2-40B4-BE49-F238E27FC236}">
                    <a16:creationId xmlns:a16="http://schemas.microsoft.com/office/drawing/2014/main" id="{74F72B95-DE83-4E0A-A280-65BCD7F66EB8}"/>
                  </a:ext>
                </a:extLst>
              </p:cNvPr>
              <p:cNvSpPr/>
              <p:nvPr/>
            </p:nvSpPr>
            <p:spPr>
              <a:xfrm>
                <a:off x="6395478" y="225592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𝐶𝐶</m:t>
                          </m:r>
                        </m:e>
                        <m:sup>
                          <m:r>
                            <a:rPr lang="en-SG" b="0" i="1" smtClean="0">
                              <a:latin typeface="Cambria Math" panose="02040503050406030204" pitchFamily="18" charset="0"/>
                            </a:rPr>
                            <m:t>𝑒</m:t>
                          </m:r>
                        </m:sup>
                      </m:sSup>
                    </m:oMath>
                  </m:oMathPara>
                </a14:m>
                <a:endParaRPr lang="en-US" dirty="0"/>
              </a:p>
            </p:txBody>
          </p:sp>
        </mc:Choice>
        <mc:Fallback xmlns="">
          <p:sp>
            <p:nvSpPr>
              <p:cNvPr id="88" name="Rectangle: Rounded Corners 87">
                <a:extLst>
                  <a:ext uri="{FF2B5EF4-FFF2-40B4-BE49-F238E27FC236}">
                    <a16:creationId xmlns:a16="http://schemas.microsoft.com/office/drawing/2014/main" id="{74F72B95-DE83-4E0A-A280-65BCD7F66EB8}"/>
                  </a:ext>
                </a:extLst>
              </p:cNvPr>
              <p:cNvSpPr>
                <a:spLocks noRot="1" noChangeAspect="1" noMove="1" noResize="1" noEditPoints="1" noAdjustHandles="1" noChangeArrowheads="1" noChangeShapeType="1" noTextEdit="1"/>
              </p:cNvSpPr>
              <p:nvPr/>
            </p:nvSpPr>
            <p:spPr>
              <a:xfrm>
                <a:off x="6395478" y="2255929"/>
                <a:ext cx="1134532" cy="541833"/>
              </a:xfrm>
              <a:prstGeom prst="round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9" name="Rectangle: Rounded Corners 88">
                <a:extLst>
                  <a:ext uri="{FF2B5EF4-FFF2-40B4-BE49-F238E27FC236}">
                    <a16:creationId xmlns:a16="http://schemas.microsoft.com/office/drawing/2014/main" id="{CCAA3D9D-0351-4651-AC5E-6D53472B1AD0}"/>
                  </a:ext>
                </a:extLst>
              </p:cNvPr>
              <p:cNvSpPr/>
              <p:nvPr/>
            </p:nvSpPr>
            <p:spPr>
              <a:xfrm>
                <a:off x="6399980" y="4000765"/>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𝐶𝐶</m:t>
                          </m:r>
                        </m:e>
                        <m:sup>
                          <m:r>
                            <a:rPr lang="en-US" b="0" i="1" smtClean="0">
                              <a:latin typeface="Cambria Math" panose="02040503050406030204" pitchFamily="18" charset="0"/>
                            </a:rPr>
                            <m:t>𝑒𝑛</m:t>
                          </m:r>
                        </m:sup>
                      </m:sSup>
                    </m:oMath>
                  </m:oMathPara>
                </a14:m>
                <a:endParaRPr lang="en-US" dirty="0"/>
              </a:p>
            </p:txBody>
          </p:sp>
        </mc:Choice>
        <mc:Fallback xmlns="">
          <p:sp>
            <p:nvSpPr>
              <p:cNvPr id="89" name="Rectangle: Rounded Corners 88">
                <a:extLst>
                  <a:ext uri="{FF2B5EF4-FFF2-40B4-BE49-F238E27FC236}">
                    <a16:creationId xmlns:a16="http://schemas.microsoft.com/office/drawing/2014/main" id="{CCAA3D9D-0351-4651-AC5E-6D53472B1AD0}"/>
                  </a:ext>
                </a:extLst>
              </p:cNvPr>
              <p:cNvSpPr>
                <a:spLocks noRot="1" noChangeAspect="1" noMove="1" noResize="1" noEditPoints="1" noAdjustHandles="1" noChangeArrowheads="1" noChangeShapeType="1" noTextEdit="1"/>
              </p:cNvSpPr>
              <p:nvPr/>
            </p:nvSpPr>
            <p:spPr>
              <a:xfrm>
                <a:off x="6399980" y="4000765"/>
                <a:ext cx="1134532" cy="541833"/>
              </a:xfrm>
              <a:prstGeom prst="round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650D95B5-786A-44D2-870F-56CEAF14DD49}"/>
                  </a:ext>
                </a:extLst>
              </p:cNvPr>
              <p:cNvSpPr/>
              <p:nvPr/>
            </p:nvSpPr>
            <p:spPr>
              <a:xfrm>
                <a:off x="5586403" y="225592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SG" b="0" i="1" smtClean="0">
                              <a:latin typeface="Cambria Math" panose="02040503050406030204" pitchFamily="18" charset="0"/>
                            </a:rPr>
                            <m:t>𝑒</m:t>
                          </m:r>
                        </m:sup>
                      </m:sSup>
                    </m:oMath>
                  </m:oMathPara>
                </a14:m>
                <a:endParaRPr lang="en-US" dirty="0"/>
              </a:p>
            </p:txBody>
          </p:sp>
        </mc:Choice>
        <mc:Fallback xmlns="">
          <p:sp>
            <p:nvSpPr>
              <p:cNvPr id="91" name="Rectangle: Rounded Corners 90">
                <a:extLst>
                  <a:ext uri="{FF2B5EF4-FFF2-40B4-BE49-F238E27FC236}">
                    <a16:creationId xmlns:a16="http://schemas.microsoft.com/office/drawing/2014/main" id="{650D95B5-786A-44D2-870F-56CEAF14DD49}"/>
                  </a:ext>
                </a:extLst>
              </p:cNvPr>
              <p:cNvSpPr>
                <a:spLocks noRot="1" noChangeAspect="1" noMove="1" noResize="1" noEditPoints="1" noAdjustHandles="1" noChangeArrowheads="1" noChangeShapeType="1" noTextEdit="1"/>
              </p:cNvSpPr>
              <p:nvPr/>
            </p:nvSpPr>
            <p:spPr>
              <a:xfrm>
                <a:off x="5586403" y="2255929"/>
                <a:ext cx="533399" cy="541866"/>
              </a:xfrm>
              <a:prstGeom prst="roundRect">
                <a:avLst/>
              </a:prstGeom>
              <a:blipFill>
                <a:blip r:embed="rId14"/>
                <a:stretch>
                  <a:fillRect l="-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1634207F-BECF-49AC-A4FA-7604A4AC3030}"/>
                  </a:ext>
                </a:extLst>
              </p:cNvPr>
              <p:cNvSpPr/>
              <p:nvPr/>
            </p:nvSpPr>
            <p:spPr>
              <a:xfrm>
                <a:off x="5593469" y="3995674"/>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US" b="0" i="1" smtClean="0">
                              <a:latin typeface="Cambria Math" panose="02040503050406030204" pitchFamily="18" charset="0"/>
                            </a:rPr>
                            <m:t>𝑒𝑛</m:t>
                          </m:r>
                        </m:sup>
                      </m:sSup>
                    </m:oMath>
                  </m:oMathPara>
                </a14:m>
                <a:endParaRPr lang="en-US" dirty="0"/>
              </a:p>
            </p:txBody>
          </p:sp>
        </mc:Choice>
        <mc:Fallback xmlns="">
          <p:sp>
            <p:nvSpPr>
              <p:cNvPr id="92" name="Rectangle: Rounded Corners 91">
                <a:extLst>
                  <a:ext uri="{FF2B5EF4-FFF2-40B4-BE49-F238E27FC236}">
                    <a16:creationId xmlns:a16="http://schemas.microsoft.com/office/drawing/2014/main" id="{1634207F-BECF-49AC-A4FA-7604A4AC3030}"/>
                  </a:ext>
                </a:extLst>
              </p:cNvPr>
              <p:cNvSpPr>
                <a:spLocks noRot="1" noChangeAspect="1" noMove="1" noResize="1" noEditPoints="1" noAdjustHandles="1" noChangeArrowheads="1" noChangeShapeType="1" noTextEdit="1"/>
              </p:cNvSpPr>
              <p:nvPr/>
            </p:nvSpPr>
            <p:spPr>
              <a:xfrm>
                <a:off x="5593469" y="3995674"/>
                <a:ext cx="533399" cy="541866"/>
              </a:xfrm>
              <a:prstGeom prst="roundRect">
                <a:avLst/>
              </a:prstGeom>
              <a:blipFill>
                <a:blip r:embed="rId15"/>
                <a:stretch>
                  <a:fillRect l="-14607"/>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4866F7B9-5A71-4162-9BB8-FC078B402BB7}"/>
              </a:ext>
            </a:extLst>
          </p:cNvPr>
          <p:cNvCxnSpPr>
            <a:cxnSpLocks/>
            <a:stCxn id="54" idx="1"/>
            <a:endCxn id="81" idx="3"/>
          </p:cNvCxnSpPr>
          <p:nvPr/>
        </p:nvCxnSpPr>
        <p:spPr>
          <a:xfrm flipH="1" flipV="1">
            <a:off x="9745198" y="2533792"/>
            <a:ext cx="450808" cy="886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A9F529-CFBA-4F16-A7E7-4108A8A4B58D}"/>
              </a:ext>
            </a:extLst>
          </p:cNvPr>
          <p:cNvCxnSpPr>
            <a:cxnSpLocks/>
            <a:stCxn id="54" idx="1"/>
            <a:endCxn id="82" idx="3"/>
          </p:cNvCxnSpPr>
          <p:nvPr/>
        </p:nvCxnSpPr>
        <p:spPr>
          <a:xfrm flipH="1">
            <a:off x="9757610" y="3420291"/>
            <a:ext cx="438396" cy="85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E53081-8AF0-4AD5-B588-AE99D22CC185}"/>
              </a:ext>
            </a:extLst>
          </p:cNvPr>
          <p:cNvCxnSpPr>
            <a:cxnSpLocks/>
            <a:stCxn id="81" idx="1"/>
            <a:endCxn id="84" idx="3"/>
          </p:cNvCxnSpPr>
          <p:nvPr/>
        </p:nvCxnSpPr>
        <p:spPr>
          <a:xfrm flipH="1" flipV="1">
            <a:off x="8908373" y="2526846"/>
            <a:ext cx="303426" cy="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23B0788-8088-4177-9B49-C40ED999E881}"/>
              </a:ext>
            </a:extLst>
          </p:cNvPr>
          <p:cNvCxnSpPr>
            <a:cxnSpLocks/>
            <a:stCxn id="82" idx="1"/>
            <a:endCxn id="85" idx="3"/>
          </p:cNvCxnSpPr>
          <p:nvPr/>
        </p:nvCxnSpPr>
        <p:spPr>
          <a:xfrm flipH="1" flipV="1">
            <a:off x="8912875" y="4271682"/>
            <a:ext cx="311336" cy="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4500CE4-ECD8-4610-826B-9ED9D3947C41}"/>
              </a:ext>
            </a:extLst>
          </p:cNvPr>
          <p:cNvCxnSpPr>
            <a:cxnSpLocks/>
            <a:stCxn id="84" idx="1"/>
            <a:endCxn id="88" idx="3"/>
          </p:cNvCxnSpPr>
          <p:nvPr/>
        </p:nvCxnSpPr>
        <p:spPr>
          <a:xfrm flipH="1">
            <a:off x="7530010" y="2526846"/>
            <a:ext cx="24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06DD22A-031A-4841-B940-8DE24B70551D}"/>
              </a:ext>
            </a:extLst>
          </p:cNvPr>
          <p:cNvCxnSpPr>
            <a:cxnSpLocks/>
            <a:stCxn id="85" idx="1"/>
            <a:endCxn id="89" idx="3"/>
          </p:cNvCxnSpPr>
          <p:nvPr/>
        </p:nvCxnSpPr>
        <p:spPr>
          <a:xfrm flipH="1">
            <a:off x="7534512" y="4271682"/>
            <a:ext cx="24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094BFC7-DBD3-46FC-861F-0F2435F3CA5F}"/>
              </a:ext>
            </a:extLst>
          </p:cNvPr>
          <p:cNvCxnSpPr>
            <a:cxnSpLocks/>
            <a:stCxn id="89" idx="1"/>
            <a:endCxn id="92" idx="3"/>
          </p:cNvCxnSpPr>
          <p:nvPr/>
        </p:nvCxnSpPr>
        <p:spPr>
          <a:xfrm flipH="1" flipV="1">
            <a:off x="6126868" y="4266607"/>
            <a:ext cx="273112"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CAFCB0-F39A-4A24-B34A-FB18EB41BBAD}"/>
              </a:ext>
            </a:extLst>
          </p:cNvPr>
          <p:cNvCxnSpPr>
            <a:cxnSpLocks/>
            <a:stCxn id="88" idx="1"/>
            <a:endCxn id="91" idx="3"/>
          </p:cNvCxnSpPr>
          <p:nvPr/>
        </p:nvCxnSpPr>
        <p:spPr>
          <a:xfrm flipH="1">
            <a:off x="6119802" y="2526846"/>
            <a:ext cx="275676"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DA412DA3-ED54-4E83-B1D0-35D7F63ED949}"/>
              </a:ext>
            </a:extLst>
          </p:cNvPr>
          <p:cNvSpPr txBox="1"/>
          <p:nvPr/>
        </p:nvSpPr>
        <p:spPr>
          <a:xfrm>
            <a:off x="5212366" y="4506770"/>
            <a:ext cx="1352573" cy="276999"/>
          </a:xfrm>
          <a:prstGeom prst="rect">
            <a:avLst/>
          </a:prstGeom>
          <a:noFill/>
        </p:spPr>
        <p:txBody>
          <a:bodyPr wrap="square" rtlCol="0">
            <a:spAutoFit/>
          </a:bodyPr>
          <a:lstStyle/>
          <a:p>
            <a:pPr algn="ctr"/>
            <a:r>
              <a:rPr lang="en-US" sz="1200" dirty="0"/>
              <a:t>Competence score</a:t>
            </a:r>
          </a:p>
        </p:txBody>
      </p:sp>
      <p:sp>
        <p:nvSpPr>
          <p:cNvPr id="181" name="TextBox 180">
            <a:extLst>
              <a:ext uri="{FF2B5EF4-FFF2-40B4-BE49-F238E27FC236}">
                <a16:creationId xmlns:a16="http://schemas.microsoft.com/office/drawing/2014/main" id="{F4F36B5C-D93B-4147-BAE4-857965F376D4}"/>
              </a:ext>
            </a:extLst>
          </p:cNvPr>
          <p:cNvSpPr txBox="1"/>
          <p:nvPr/>
        </p:nvSpPr>
        <p:spPr>
          <a:xfrm>
            <a:off x="6094625" y="1999652"/>
            <a:ext cx="1784983" cy="307777"/>
          </a:xfrm>
          <a:prstGeom prst="rect">
            <a:avLst/>
          </a:prstGeom>
          <a:noFill/>
        </p:spPr>
        <p:txBody>
          <a:bodyPr wrap="square" rtlCol="0">
            <a:spAutoFit/>
          </a:bodyPr>
          <a:lstStyle/>
          <a:p>
            <a:pPr algn="ctr"/>
            <a:r>
              <a:rPr lang="en-US" sz="1400" dirty="0"/>
              <a:t>Competence classifier</a:t>
            </a:r>
          </a:p>
        </p:txBody>
      </p:sp>
      <mc:AlternateContent xmlns:mc="http://schemas.openxmlformats.org/markup-compatibility/2006" xmlns:a14="http://schemas.microsoft.com/office/drawing/2010/main">
        <mc:Choice Requires="a14">
          <p:sp>
            <p:nvSpPr>
              <p:cNvPr id="64" name="Rectangle: Rounded Corners 63">
                <a:extLst>
                  <a:ext uri="{FF2B5EF4-FFF2-40B4-BE49-F238E27FC236}">
                    <a16:creationId xmlns:a16="http://schemas.microsoft.com/office/drawing/2014/main" id="{3D410A3C-FB1E-4CCB-8CB9-FCD3BC965C72}"/>
                  </a:ext>
                </a:extLst>
              </p:cNvPr>
              <p:cNvSpPr/>
              <p:nvPr/>
            </p:nvSpPr>
            <p:spPr>
              <a:xfrm>
                <a:off x="2154521" y="522682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𝑜</m:t>
                          </m:r>
                        </m:sup>
                      </m:sSup>
                    </m:oMath>
                  </m:oMathPara>
                </a14:m>
                <a:endParaRPr lang="en-US" dirty="0"/>
              </a:p>
            </p:txBody>
          </p:sp>
        </mc:Choice>
        <mc:Fallback xmlns="">
          <p:sp>
            <p:nvSpPr>
              <p:cNvPr id="64" name="Rectangle: Rounded Corners 63">
                <a:extLst>
                  <a:ext uri="{FF2B5EF4-FFF2-40B4-BE49-F238E27FC236}">
                    <a16:creationId xmlns:a16="http://schemas.microsoft.com/office/drawing/2014/main" id="{3D410A3C-FB1E-4CCB-8CB9-FCD3BC965C72}"/>
                  </a:ext>
                </a:extLst>
              </p:cNvPr>
              <p:cNvSpPr>
                <a:spLocks noRot="1" noChangeAspect="1" noMove="1" noResize="1" noEditPoints="1" noAdjustHandles="1" noChangeArrowheads="1" noChangeShapeType="1" noTextEdit="1"/>
              </p:cNvSpPr>
              <p:nvPr/>
            </p:nvSpPr>
            <p:spPr>
              <a:xfrm>
                <a:off x="2154521" y="5226829"/>
                <a:ext cx="533399" cy="541866"/>
              </a:xfrm>
              <a:prstGeom prst="roundRect">
                <a:avLst/>
              </a:prstGeom>
              <a:blipFill>
                <a:blip r:embed="rId16"/>
                <a:stretch>
                  <a:fillRect/>
                </a:stretch>
              </a:blipFill>
            </p:spPr>
            <p:txBody>
              <a:bodyPr/>
              <a:lstStyle/>
              <a:p>
                <a:r>
                  <a:rPr lang="en-SG">
                    <a:noFill/>
                  </a:rPr>
                  <a:t> </a:t>
                </a:r>
              </a:p>
            </p:txBody>
          </p:sp>
        </mc:Fallback>
      </mc:AlternateContent>
      <p:cxnSp>
        <p:nvCxnSpPr>
          <p:cNvPr id="68" name="Straight Arrow Connector 67">
            <a:extLst>
              <a:ext uri="{FF2B5EF4-FFF2-40B4-BE49-F238E27FC236}">
                <a16:creationId xmlns:a16="http://schemas.microsoft.com/office/drawing/2014/main" id="{D2921908-8E4A-43E3-A256-1404E8EF235B}"/>
              </a:ext>
            </a:extLst>
          </p:cNvPr>
          <p:cNvCxnSpPr>
            <a:cxnSpLocks/>
            <a:stCxn id="8" idx="2"/>
            <a:endCxn id="64" idx="1"/>
          </p:cNvCxnSpPr>
          <p:nvPr/>
        </p:nvCxnSpPr>
        <p:spPr>
          <a:xfrm>
            <a:off x="1600345" y="5348626"/>
            <a:ext cx="554176" cy="149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EA091F-02A2-4310-BC69-331D4D3E0254}"/>
              </a:ext>
            </a:extLst>
          </p:cNvPr>
          <p:cNvCxnSpPr>
            <a:cxnSpLocks/>
            <a:stCxn id="64" idx="3"/>
            <a:endCxn id="99" idx="1"/>
          </p:cNvCxnSpPr>
          <p:nvPr/>
        </p:nvCxnSpPr>
        <p:spPr>
          <a:xfrm flipV="1">
            <a:off x="2687920" y="5494677"/>
            <a:ext cx="262552" cy="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F1474285-445A-442D-9FC9-A1037983C7E2}"/>
                  </a:ext>
                </a:extLst>
              </p:cNvPr>
              <p:cNvSpPr/>
              <p:nvPr/>
            </p:nvSpPr>
            <p:spPr>
              <a:xfrm>
                <a:off x="9213717" y="314532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80" name="Rectangle: Rounded Corners 79">
                <a:extLst>
                  <a:ext uri="{FF2B5EF4-FFF2-40B4-BE49-F238E27FC236}">
                    <a16:creationId xmlns:a16="http://schemas.microsoft.com/office/drawing/2014/main" id="{F1474285-445A-442D-9FC9-A1037983C7E2}"/>
                  </a:ext>
                </a:extLst>
              </p:cNvPr>
              <p:cNvSpPr>
                <a:spLocks noRot="1" noChangeAspect="1" noMove="1" noResize="1" noEditPoints="1" noAdjustHandles="1" noChangeArrowheads="1" noChangeShapeType="1" noTextEdit="1"/>
              </p:cNvSpPr>
              <p:nvPr/>
            </p:nvSpPr>
            <p:spPr>
              <a:xfrm>
                <a:off x="9213717" y="3145329"/>
                <a:ext cx="533399" cy="541866"/>
              </a:xfrm>
              <a:prstGeom prst="roundRect">
                <a:avLst/>
              </a:prstGeom>
              <a:blipFill>
                <a:blip r:embed="rId1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7" name="Rectangle: Rounded Corners 86">
                <a:extLst>
                  <a:ext uri="{FF2B5EF4-FFF2-40B4-BE49-F238E27FC236}">
                    <a16:creationId xmlns:a16="http://schemas.microsoft.com/office/drawing/2014/main" id="{818C5D64-8320-415A-9813-B09C2D3CE151}"/>
                  </a:ext>
                </a:extLst>
              </p:cNvPr>
              <p:cNvSpPr/>
              <p:nvPr/>
            </p:nvSpPr>
            <p:spPr>
              <a:xfrm>
                <a:off x="7775759" y="313839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𝑐</m:t>
                          </m:r>
                        </m:sup>
                      </m:sSup>
                    </m:oMath>
                  </m:oMathPara>
                </a14:m>
                <a:endParaRPr lang="en-US" dirty="0"/>
              </a:p>
            </p:txBody>
          </p:sp>
        </mc:Choice>
        <mc:Fallback xmlns="">
          <p:sp>
            <p:nvSpPr>
              <p:cNvPr id="87" name="Rectangle: Rounded Corners 86">
                <a:extLst>
                  <a:ext uri="{FF2B5EF4-FFF2-40B4-BE49-F238E27FC236}">
                    <a16:creationId xmlns:a16="http://schemas.microsoft.com/office/drawing/2014/main" id="{818C5D64-8320-415A-9813-B09C2D3CE151}"/>
                  </a:ext>
                </a:extLst>
              </p:cNvPr>
              <p:cNvSpPr>
                <a:spLocks noRot="1" noChangeAspect="1" noMove="1" noResize="1" noEditPoints="1" noAdjustHandles="1" noChangeArrowheads="1" noChangeShapeType="1" noTextEdit="1"/>
              </p:cNvSpPr>
              <p:nvPr/>
            </p:nvSpPr>
            <p:spPr>
              <a:xfrm>
                <a:off x="7775759" y="3138399"/>
                <a:ext cx="1134532" cy="541833"/>
              </a:xfrm>
              <a:prstGeom prst="roundRect">
                <a:avLst/>
              </a:prstGeom>
              <a:blipFill>
                <a:blip r:embed="rId1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5" name="Rectangle: Rounded Corners 94">
                <a:extLst>
                  <a:ext uri="{FF2B5EF4-FFF2-40B4-BE49-F238E27FC236}">
                    <a16:creationId xmlns:a16="http://schemas.microsoft.com/office/drawing/2014/main" id="{3CDDA1F3-1B8D-40EC-B603-A352830930D7}"/>
                  </a:ext>
                </a:extLst>
              </p:cNvPr>
              <p:cNvSpPr/>
              <p:nvPr/>
            </p:nvSpPr>
            <p:spPr>
              <a:xfrm>
                <a:off x="6397396" y="3138399"/>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𝐶𝐶</m:t>
                          </m:r>
                        </m:e>
                        <m:sup>
                          <m:r>
                            <a:rPr lang="en-US" b="0" i="1" smtClean="0">
                              <a:latin typeface="Cambria Math" panose="02040503050406030204" pitchFamily="18" charset="0"/>
                            </a:rPr>
                            <m:t>𝑐</m:t>
                          </m:r>
                        </m:sup>
                      </m:sSup>
                    </m:oMath>
                  </m:oMathPara>
                </a14:m>
                <a:endParaRPr lang="en-US" dirty="0"/>
              </a:p>
            </p:txBody>
          </p:sp>
        </mc:Choice>
        <mc:Fallback xmlns="">
          <p:sp>
            <p:nvSpPr>
              <p:cNvPr id="95" name="Rectangle: Rounded Corners 94">
                <a:extLst>
                  <a:ext uri="{FF2B5EF4-FFF2-40B4-BE49-F238E27FC236}">
                    <a16:creationId xmlns:a16="http://schemas.microsoft.com/office/drawing/2014/main" id="{3CDDA1F3-1B8D-40EC-B603-A352830930D7}"/>
                  </a:ext>
                </a:extLst>
              </p:cNvPr>
              <p:cNvSpPr>
                <a:spLocks noRot="1" noChangeAspect="1" noMove="1" noResize="1" noEditPoints="1" noAdjustHandles="1" noChangeArrowheads="1" noChangeShapeType="1" noTextEdit="1"/>
              </p:cNvSpPr>
              <p:nvPr/>
            </p:nvSpPr>
            <p:spPr>
              <a:xfrm>
                <a:off x="6397396" y="3138399"/>
                <a:ext cx="1134532" cy="541833"/>
              </a:xfrm>
              <a:prstGeom prst="roundRect">
                <a:avLst/>
              </a:prstGeom>
              <a:blipFill>
                <a:blip r:embed="rId1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051CD45B-3337-44A8-BC5C-721126E162D7}"/>
                  </a:ext>
                </a:extLst>
              </p:cNvPr>
              <p:cNvSpPr/>
              <p:nvPr/>
            </p:nvSpPr>
            <p:spPr>
              <a:xfrm>
                <a:off x="5590886" y="313330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𝐶𝑆</m:t>
                          </m:r>
                        </m:e>
                        <m:sup>
                          <m:r>
                            <a:rPr lang="en-US" b="0" i="1" smtClean="0">
                              <a:latin typeface="Cambria Math" panose="02040503050406030204" pitchFamily="18" charset="0"/>
                            </a:rPr>
                            <m:t>𝑐</m:t>
                          </m:r>
                        </m:sup>
                      </m:sSup>
                    </m:oMath>
                  </m:oMathPara>
                </a14:m>
                <a:endParaRPr lang="en-US" dirty="0"/>
              </a:p>
            </p:txBody>
          </p:sp>
        </mc:Choice>
        <mc:Fallback xmlns="">
          <p:sp>
            <p:nvSpPr>
              <p:cNvPr id="96" name="Rectangle: Rounded Corners 95">
                <a:extLst>
                  <a:ext uri="{FF2B5EF4-FFF2-40B4-BE49-F238E27FC236}">
                    <a16:creationId xmlns:a16="http://schemas.microsoft.com/office/drawing/2014/main" id="{051CD45B-3337-44A8-BC5C-721126E162D7}"/>
                  </a:ext>
                </a:extLst>
              </p:cNvPr>
              <p:cNvSpPr>
                <a:spLocks noRot="1" noChangeAspect="1" noMove="1" noResize="1" noEditPoints="1" noAdjustHandles="1" noChangeArrowheads="1" noChangeShapeType="1" noTextEdit="1"/>
              </p:cNvSpPr>
              <p:nvPr/>
            </p:nvSpPr>
            <p:spPr>
              <a:xfrm>
                <a:off x="5590886" y="3133308"/>
                <a:ext cx="533399" cy="541866"/>
              </a:xfrm>
              <a:prstGeom prst="roundRect">
                <a:avLst/>
              </a:prstGeom>
              <a:blipFill>
                <a:blip r:embed="rId20"/>
                <a:stretch>
                  <a:fillRect l="-3333"/>
                </a:stretch>
              </a:blipFill>
            </p:spPr>
            <p:txBody>
              <a:bodyPr/>
              <a:lstStyle/>
              <a:p>
                <a:r>
                  <a:rPr lang="en-SG">
                    <a:noFill/>
                  </a:rPr>
                  <a:t> </a:t>
                </a:r>
              </a:p>
            </p:txBody>
          </p:sp>
        </mc:Fallback>
      </mc:AlternateContent>
      <p:cxnSp>
        <p:nvCxnSpPr>
          <p:cNvPr id="98" name="Straight Arrow Connector 97">
            <a:extLst>
              <a:ext uri="{FF2B5EF4-FFF2-40B4-BE49-F238E27FC236}">
                <a16:creationId xmlns:a16="http://schemas.microsoft.com/office/drawing/2014/main" id="{438C678D-2880-4A63-B081-379017C6EEDF}"/>
              </a:ext>
            </a:extLst>
          </p:cNvPr>
          <p:cNvCxnSpPr>
            <a:cxnSpLocks/>
            <a:stCxn id="54" idx="1"/>
            <a:endCxn id="80" idx="3"/>
          </p:cNvCxnSpPr>
          <p:nvPr/>
        </p:nvCxnSpPr>
        <p:spPr>
          <a:xfrm flipH="1" flipV="1">
            <a:off x="9747116" y="3416262"/>
            <a:ext cx="448890" cy="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9039EF2-C96A-4CCD-8433-6F0211B3347E}"/>
              </a:ext>
            </a:extLst>
          </p:cNvPr>
          <p:cNvCxnSpPr>
            <a:cxnSpLocks/>
            <a:stCxn id="80" idx="1"/>
            <a:endCxn id="87" idx="3"/>
          </p:cNvCxnSpPr>
          <p:nvPr/>
        </p:nvCxnSpPr>
        <p:spPr>
          <a:xfrm flipH="1" flipV="1">
            <a:off x="8910291" y="3409316"/>
            <a:ext cx="303426" cy="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8F7E10A-4F54-4FCB-817E-3F4FAAF7B2A3}"/>
              </a:ext>
            </a:extLst>
          </p:cNvPr>
          <p:cNvCxnSpPr>
            <a:cxnSpLocks/>
            <a:stCxn id="87" idx="1"/>
            <a:endCxn id="95" idx="3"/>
          </p:cNvCxnSpPr>
          <p:nvPr/>
        </p:nvCxnSpPr>
        <p:spPr>
          <a:xfrm flipH="1">
            <a:off x="7531928" y="3409316"/>
            <a:ext cx="24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25C007-D460-456B-ACF4-3DEFC6A79241}"/>
              </a:ext>
            </a:extLst>
          </p:cNvPr>
          <p:cNvCxnSpPr>
            <a:cxnSpLocks/>
            <a:stCxn id="95" idx="1"/>
            <a:endCxn id="96" idx="3"/>
          </p:cNvCxnSpPr>
          <p:nvPr/>
        </p:nvCxnSpPr>
        <p:spPr>
          <a:xfrm flipH="1" flipV="1">
            <a:off x="6124285" y="3404241"/>
            <a:ext cx="273111"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725EAA1-3A28-4D87-8FA1-23192658A595}"/>
                  </a:ext>
                </a:extLst>
              </p:cNvPr>
              <p:cNvSpPr txBox="1"/>
              <p:nvPr/>
            </p:nvSpPr>
            <p:spPr>
              <a:xfrm>
                <a:off x="8499427" y="300693"/>
                <a:ext cx="3532703" cy="954620"/>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𝑓</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face</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𝑜</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object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𝑠</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scene</m:t>
                    </m:r>
                  </m:oMath>
                </a14:m>
                <a:endParaRPr lang="en-US" dirty="0"/>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𝑒𝑛</m:t>
                        </m:r>
                      </m:sup>
                    </m:sSup>
                  </m:oMath>
                </a14:m>
                <a:r>
                  <a:rPr lang="en-US" dirty="0"/>
                  <a:t>: engagement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a14:m>
                <a:r>
                  <a:rPr lang="en-US" dirty="0"/>
                  <a:t>: conversation</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𝑒</m:t>
                        </m:r>
                      </m:sup>
                    </m:sSup>
                  </m:oMath>
                </a14:m>
                <a:r>
                  <a:rPr lang="en-US" dirty="0"/>
                  <a:t>: emotion</a:t>
                </a:r>
              </a:p>
            </p:txBody>
          </p:sp>
        </mc:Choice>
        <mc:Fallback xmlns="">
          <p:sp>
            <p:nvSpPr>
              <p:cNvPr id="59" name="TextBox 58">
                <a:extLst>
                  <a:ext uri="{FF2B5EF4-FFF2-40B4-BE49-F238E27FC236}">
                    <a16:creationId xmlns:a16="http://schemas.microsoft.com/office/drawing/2014/main" id="{6725EAA1-3A28-4D87-8FA1-23192658A595}"/>
                  </a:ext>
                </a:extLst>
              </p:cNvPr>
              <p:cNvSpPr txBox="1">
                <a:spLocks noRot="1" noChangeAspect="1" noMove="1" noResize="1" noEditPoints="1" noAdjustHandles="1" noChangeArrowheads="1" noChangeShapeType="1" noTextEdit="1"/>
              </p:cNvSpPr>
              <p:nvPr/>
            </p:nvSpPr>
            <p:spPr>
              <a:xfrm>
                <a:off x="8499427" y="300693"/>
                <a:ext cx="3532703" cy="954620"/>
              </a:xfrm>
              <a:prstGeom prst="rect">
                <a:avLst/>
              </a:prstGeom>
              <a:blipFill>
                <a:blip r:embed="rId21"/>
                <a:stretch>
                  <a:fillRect r="-172" b="-6369"/>
                </a:stretch>
              </a:blipFill>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982B28AC-B180-4D10-8A37-9EFF071CFC2D}"/>
              </a:ext>
            </a:extLst>
          </p:cNvPr>
          <p:cNvCxnSpPr>
            <a:cxnSpLocks/>
            <a:stCxn id="138" idx="3"/>
            <a:endCxn id="88" idx="2"/>
          </p:cNvCxnSpPr>
          <p:nvPr/>
        </p:nvCxnSpPr>
        <p:spPr>
          <a:xfrm>
            <a:off x="3857310" y="2162858"/>
            <a:ext cx="3105434" cy="634904"/>
          </a:xfrm>
          <a:prstGeom prst="bentConnector4">
            <a:avLst>
              <a:gd name="adj1" fmla="val 40867"/>
              <a:gd name="adj2" fmla="val 1360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7EFD52F-D333-4949-A7EF-D0C76CC0D4AE}"/>
              </a:ext>
            </a:extLst>
          </p:cNvPr>
          <p:cNvCxnSpPr>
            <a:cxnSpLocks/>
            <a:stCxn id="141" idx="3"/>
            <a:endCxn id="95" idx="2"/>
          </p:cNvCxnSpPr>
          <p:nvPr/>
        </p:nvCxnSpPr>
        <p:spPr>
          <a:xfrm>
            <a:off x="3857549" y="2774018"/>
            <a:ext cx="3107113" cy="906214"/>
          </a:xfrm>
          <a:prstGeom prst="bentConnector4">
            <a:avLst>
              <a:gd name="adj1" fmla="val 40871"/>
              <a:gd name="adj2" fmla="val 1252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A2CC377-B6CB-4E11-BA9E-E46E67AF4DDF}"/>
              </a:ext>
            </a:extLst>
          </p:cNvPr>
          <p:cNvCxnSpPr>
            <a:cxnSpLocks/>
            <a:stCxn id="139" idx="3"/>
            <a:endCxn id="89" idx="2"/>
          </p:cNvCxnSpPr>
          <p:nvPr/>
        </p:nvCxnSpPr>
        <p:spPr>
          <a:xfrm>
            <a:off x="3863780" y="3399503"/>
            <a:ext cx="3103466" cy="1143095"/>
          </a:xfrm>
          <a:prstGeom prst="bentConnector4">
            <a:avLst>
              <a:gd name="adj1" fmla="val 40566"/>
              <a:gd name="adj2" fmla="val 119998"/>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Flowchart: Or 241">
            <a:extLst>
              <a:ext uri="{FF2B5EF4-FFF2-40B4-BE49-F238E27FC236}">
                <a16:creationId xmlns:a16="http://schemas.microsoft.com/office/drawing/2014/main" id="{86B7F189-A70D-4018-9435-98CF7918AD13}"/>
              </a:ext>
            </a:extLst>
          </p:cNvPr>
          <p:cNvSpPr/>
          <p:nvPr/>
        </p:nvSpPr>
        <p:spPr>
          <a:xfrm>
            <a:off x="5754032" y="2830908"/>
            <a:ext cx="207102" cy="170546"/>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B6A0BA29-5A8A-4FA9-8086-7A739D3A0D3B}"/>
                  </a:ext>
                </a:extLst>
              </p:cNvPr>
              <p:cNvSpPr txBox="1"/>
              <p:nvPr/>
            </p:nvSpPr>
            <p:spPr>
              <a:xfrm>
                <a:off x="3962295" y="1850829"/>
                <a:ext cx="1657486" cy="307777"/>
              </a:xfrm>
              <a:prstGeom prst="rect">
                <a:avLst/>
              </a:prstGeom>
              <a:noFill/>
            </p:spPr>
            <p:txBody>
              <a:bodyPr wrap="square">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𝐿</m:t>
                        </m:r>
                      </m:e>
                      <m:sup>
                        <m:r>
                          <a:rPr lang="en-SG" sz="1400" b="0" i="1" smtClean="0">
                            <a:latin typeface="Cambria Math" panose="02040503050406030204" pitchFamily="18" charset="0"/>
                          </a:rPr>
                          <m:t>𝑒</m:t>
                        </m:r>
                      </m:sup>
                    </m:sSup>
                  </m:oMath>
                </a14:m>
                <a:r>
                  <a:rPr lang="en-SG" sz="1400" dirty="0"/>
                  <a:t>, </a:t>
                </a:r>
                <a14:m>
                  <m:oMath xmlns:m="http://schemas.openxmlformats.org/officeDocument/2006/math">
                    <m:sSup>
                      <m:sSupPr>
                        <m:ctrlPr>
                          <a:rPr lang="en-US" sz="1400" i="1">
                            <a:latin typeface="Cambria Math" panose="02040503050406030204" pitchFamily="18" charset="0"/>
                          </a:rPr>
                        </m:ctrlPr>
                      </m:sSupPr>
                      <m:e>
                        <m:r>
                          <a:rPr lang="en-SG" sz="1400" b="0" i="1" smtClean="0">
                            <a:latin typeface="Cambria Math" panose="02040503050406030204" pitchFamily="18" charset="0"/>
                          </a:rPr>
                          <m:t>𝐶𝑜𝑛𝑓</m:t>
                        </m:r>
                      </m:e>
                      <m:sup>
                        <m:r>
                          <a:rPr lang="en-US" sz="1400" b="0" i="1" smtClean="0">
                            <a:latin typeface="Cambria Math" panose="02040503050406030204" pitchFamily="18" charset="0"/>
                          </a:rPr>
                          <m:t>𝑒</m:t>
                        </m:r>
                      </m:sup>
                    </m:sSup>
                  </m:oMath>
                </a14:m>
                <a:endParaRPr lang="en-SG" dirty="0"/>
              </a:p>
            </p:txBody>
          </p:sp>
        </mc:Choice>
        <mc:Fallback xmlns="">
          <p:sp>
            <p:nvSpPr>
              <p:cNvPr id="249" name="TextBox 248">
                <a:extLst>
                  <a:ext uri="{FF2B5EF4-FFF2-40B4-BE49-F238E27FC236}">
                    <a16:creationId xmlns:a16="http://schemas.microsoft.com/office/drawing/2014/main" id="{B6A0BA29-5A8A-4FA9-8086-7A739D3A0D3B}"/>
                  </a:ext>
                </a:extLst>
              </p:cNvPr>
              <p:cNvSpPr txBox="1">
                <a:spLocks noRot="1" noChangeAspect="1" noMove="1" noResize="1" noEditPoints="1" noAdjustHandles="1" noChangeArrowheads="1" noChangeShapeType="1" noTextEdit="1"/>
              </p:cNvSpPr>
              <p:nvPr/>
            </p:nvSpPr>
            <p:spPr>
              <a:xfrm>
                <a:off x="3962295" y="1850829"/>
                <a:ext cx="1657486" cy="307777"/>
              </a:xfrm>
              <a:prstGeom prst="rect">
                <a:avLst/>
              </a:prstGeom>
              <a:blipFill>
                <a:blip r:embed="rId22"/>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E4220CDF-3B6B-4DD1-B245-CCD51962AF30}"/>
                  </a:ext>
                </a:extLst>
              </p:cNvPr>
              <p:cNvSpPr txBox="1"/>
              <p:nvPr/>
            </p:nvSpPr>
            <p:spPr>
              <a:xfrm>
                <a:off x="3940698" y="2482478"/>
                <a:ext cx="1657486" cy="307777"/>
              </a:xfrm>
              <a:prstGeom prst="rect">
                <a:avLst/>
              </a:prstGeom>
              <a:noFill/>
            </p:spPr>
            <p:txBody>
              <a:bodyPr wrap="square">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𝐿</m:t>
                        </m:r>
                      </m:e>
                      <m:sup>
                        <m:r>
                          <a:rPr lang="en-US" sz="1400" b="0" i="1" smtClean="0">
                            <a:latin typeface="Cambria Math" panose="02040503050406030204" pitchFamily="18" charset="0"/>
                          </a:rPr>
                          <m:t>𝑐</m:t>
                        </m:r>
                      </m:sup>
                    </m:sSup>
                  </m:oMath>
                </a14:m>
                <a:r>
                  <a:rPr lang="en-SG" sz="1400" dirty="0"/>
                  <a:t>, </a:t>
                </a:r>
                <a14:m>
                  <m:oMath xmlns:m="http://schemas.openxmlformats.org/officeDocument/2006/math">
                    <m:sSup>
                      <m:sSupPr>
                        <m:ctrlPr>
                          <a:rPr lang="en-US" sz="1400" i="1">
                            <a:latin typeface="Cambria Math" panose="02040503050406030204" pitchFamily="18" charset="0"/>
                          </a:rPr>
                        </m:ctrlPr>
                      </m:sSupPr>
                      <m:e>
                        <m:r>
                          <a:rPr lang="en-SG" sz="1400" b="0" i="1" smtClean="0">
                            <a:latin typeface="Cambria Math" panose="02040503050406030204" pitchFamily="18" charset="0"/>
                          </a:rPr>
                          <m:t>𝐶𝑜𝑛𝑓</m:t>
                        </m:r>
                      </m:e>
                      <m:sup>
                        <m:r>
                          <a:rPr lang="en-US" sz="1400" b="0" i="1" smtClean="0">
                            <a:latin typeface="Cambria Math" panose="02040503050406030204" pitchFamily="18" charset="0"/>
                          </a:rPr>
                          <m:t>𝑐</m:t>
                        </m:r>
                      </m:sup>
                    </m:sSup>
                  </m:oMath>
                </a14:m>
                <a:endParaRPr lang="en-SG" dirty="0"/>
              </a:p>
            </p:txBody>
          </p:sp>
        </mc:Choice>
        <mc:Fallback xmlns="">
          <p:sp>
            <p:nvSpPr>
              <p:cNvPr id="257" name="TextBox 256">
                <a:extLst>
                  <a:ext uri="{FF2B5EF4-FFF2-40B4-BE49-F238E27FC236}">
                    <a16:creationId xmlns:a16="http://schemas.microsoft.com/office/drawing/2014/main" id="{E4220CDF-3B6B-4DD1-B245-CCD51962AF30}"/>
                  </a:ext>
                </a:extLst>
              </p:cNvPr>
              <p:cNvSpPr txBox="1">
                <a:spLocks noRot="1" noChangeAspect="1" noMove="1" noResize="1" noEditPoints="1" noAdjustHandles="1" noChangeArrowheads="1" noChangeShapeType="1" noTextEdit="1"/>
              </p:cNvSpPr>
              <p:nvPr/>
            </p:nvSpPr>
            <p:spPr>
              <a:xfrm>
                <a:off x="3940698" y="2482478"/>
                <a:ext cx="1657486" cy="307777"/>
              </a:xfrm>
              <a:prstGeom prst="rect">
                <a:avLst/>
              </a:prstGeom>
              <a:blipFill>
                <a:blip r:embed="rId23"/>
                <a:stretch>
                  <a:fillRect t="-3922" b="-1960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598D6EB-DED2-4A31-BB79-E263662B3465}"/>
                  </a:ext>
                </a:extLst>
              </p:cNvPr>
              <p:cNvSpPr txBox="1"/>
              <p:nvPr/>
            </p:nvSpPr>
            <p:spPr>
              <a:xfrm>
                <a:off x="3910019" y="3088225"/>
                <a:ext cx="1657486" cy="307777"/>
              </a:xfrm>
              <a:prstGeom prst="rect">
                <a:avLst/>
              </a:prstGeom>
              <a:noFill/>
            </p:spPr>
            <p:txBody>
              <a:bodyPr wrap="square">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𝐿</m:t>
                        </m:r>
                      </m:e>
                      <m:sup>
                        <m:r>
                          <a:rPr lang="en-US" sz="1400" b="0" i="1" smtClean="0">
                            <a:latin typeface="Cambria Math" panose="02040503050406030204" pitchFamily="18" charset="0"/>
                          </a:rPr>
                          <m:t>𝑒𝑛</m:t>
                        </m:r>
                      </m:sup>
                    </m:sSup>
                  </m:oMath>
                </a14:m>
                <a:r>
                  <a:rPr lang="en-SG" sz="1400" dirty="0"/>
                  <a:t>, </a:t>
                </a:r>
                <a14:m>
                  <m:oMath xmlns:m="http://schemas.openxmlformats.org/officeDocument/2006/math">
                    <m:sSup>
                      <m:sSupPr>
                        <m:ctrlPr>
                          <a:rPr lang="en-US" sz="1400" i="1">
                            <a:latin typeface="Cambria Math" panose="02040503050406030204" pitchFamily="18" charset="0"/>
                          </a:rPr>
                        </m:ctrlPr>
                      </m:sSupPr>
                      <m:e>
                        <m:r>
                          <a:rPr lang="en-SG" sz="1400" b="0" i="1" smtClean="0">
                            <a:latin typeface="Cambria Math" panose="02040503050406030204" pitchFamily="18" charset="0"/>
                          </a:rPr>
                          <m:t>𝐶𝑜𝑛𝑓</m:t>
                        </m:r>
                      </m:e>
                      <m:sup>
                        <m:r>
                          <a:rPr lang="en-US" sz="1400" b="0" i="1" smtClean="0">
                            <a:latin typeface="Cambria Math" panose="02040503050406030204" pitchFamily="18" charset="0"/>
                          </a:rPr>
                          <m:t>𝑒𝑛</m:t>
                        </m:r>
                      </m:sup>
                    </m:sSup>
                  </m:oMath>
                </a14:m>
                <a:endParaRPr lang="en-SG" dirty="0"/>
              </a:p>
            </p:txBody>
          </p:sp>
        </mc:Choice>
        <mc:Fallback xmlns="">
          <p:sp>
            <p:nvSpPr>
              <p:cNvPr id="258" name="TextBox 257">
                <a:extLst>
                  <a:ext uri="{FF2B5EF4-FFF2-40B4-BE49-F238E27FC236}">
                    <a16:creationId xmlns:a16="http://schemas.microsoft.com/office/drawing/2014/main" id="{E598D6EB-DED2-4A31-BB79-E263662B3465}"/>
                  </a:ext>
                </a:extLst>
              </p:cNvPr>
              <p:cNvSpPr txBox="1">
                <a:spLocks noRot="1" noChangeAspect="1" noMove="1" noResize="1" noEditPoints="1" noAdjustHandles="1" noChangeArrowheads="1" noChangeShapeType="1" noTextEdit="1"/>
              </p:cNvSpPr>
              <p:nvPr/>
            </p:nvSpPr>
            <p:spPr>
              <a:xfrm>
                <a:off x="3910019" y="3088225"/>
                <a:ext cx="1657486" cy="307777"/>
              </a:xfrm>
              <a:prstGeom prst="rect">
                <a:avLst/>
              </a:prstGeom>
              <a:blipFill>
                <a:blip r:embed="rId24"/>
                <a:stretch>
                  <a:fillRect t="-4000" b="-20000"/>
                </a:stretch>
              </a:blipFill>
            </p:spPr>
            <p:txBody>
              <a:bodyPr/>
              <a:lstStyle/>
              <a:p>
                <a:r>
                  <a:rPr lang="en-US">
                    <a:noFill/>
                  </a:rPr>
                  <a:t> </a:t>
                </a:r>
              </a:p>
            </p:txBody>
          </p:sp>
        </mc:Fallback>
      </mc:AlternateContent>
      <p:cxnSp>
        <p:nvCxnSpPr>
          <p:cNvPr id="267" name="Straight Arrow Connector 266">
            <a:extLst>
              <a:ext uri="{FF2B5EF4-FFF2-40B4-BE49-F238E27FC236}">
                <a16:creationId xmlns:a16="http://schemas.microsoft.com/office/drawing/2014/main" id="{689FF0BE-4823-4134-9C68-7E5F4A630B33}"/>
              </a:ext>
            </a:extLst>
          </p:cNvPr>
          <p:cNvCxnSpPr>
            <a:cxnSpLocks/>
          </p:cNvCxnSpPr>
          <p:nvPr/>
        </p:nvCxnSpPr>
        <p:spPr>
          <a:xfrm flipV="1">
            <a:off x="5850793" y="1874053"/>
            <a:ext cx="0" cy="32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9" name="Flowchart: Or 268">
            <a:extLst>
              <a:ext uri="{FF2B5EF4-FFF2-40B4-BE49-F238E27FC236}">
                <a16:creationId xmlns:a16="http://schemas.microsoft.com/office/drawing/2014/main" id="{C0B43F6E-4B62-4BA1-A980-64C9A09A2469}"/>
              </a:ext>
            </a:extLst>
          </p:cNvPr>
          <p:cNvSpPr/>
          <p:nvPr/>
        </p:nvSpPr>
        <p:spPr>
          <a:xfrm>
            <a:off x="5745900" y="3705808"/>
            <a:ext cx="207102" cy="170546"/>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E7A57D4-9728-45C4-A8A5-23ED9F46A72B}"/>
                  </a:ext>
                </a:extLst>
              </p:cNvPr>
              <p:cNvSpPr/>
              <p:nvPr/>
            </p:nvSpPr>
            <p:spPr>
              <a:xfrm>
                <a:off x="2950472" y="5233267"/>
                <a:ext cx="1282595" cy="522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𝐿</m:t>
                      </m:r>
                      <m:r>
                        <a:rPr lang="en-US" b="0" i="1" smtClean="0">
                          <a:latin typeface="Cambria Math" panose="02040503050406030204" pitchFamily="18" charset="0"/>
                        </a:rPr>
                        <m:t>𝑆𝑇𝑀</m:t>
                      </m:r>
                      <m:r>
                        <a:rPr lang="en-US" b="0" i="1" smtClean="0">
                          <a:latin typeface="Cambria Math" panose="02040503050406030204" pitchFamily="18" charset="0"/>
                        </a:rPr>
                        <m:t> </m:t>
                      </m:r>
                      <m:r>
                        <a:rPr lang="en-US" b="0" i="1" smtClean="0">
                          <a:latin typeface="Cambria Math" panose="02040503050406030204" pitchFamily="18" charset="0"/>
                        </a:rPr>
                        <m:t>𝐴𝑢𝑡𝑜</m:t>
                      </m:r>
                    </m:oMath>
                  </m:oMathPara>
                </a14:m>
                <a:endParaRPr lang="en-US" dirty="0"/>
              </a:p>
            </p:txBody>
          </p:sp>
        </mc:Choice>
        <mc:Fallback xmlns="">
          <p:sp>
            <p:nvSpPr>
              <p:cNvPr id="99" name="Rectangle: Rounded Corners 98">
                <a:extLst>
                  <a:ext uri="{FF2B5EF4-FFF2-40B4-BE49-F238E27FC236}">
                    <a16:creationId xmlns:a16="http://schemas.microsoft.com/office/drawing/2014/main" id="{5E7A57D4-9728-45C4-A8A5-23ED9F46A72B}"/>
                  </a:ext>
                </a:extLst>
              </p:cNvPr>
              <p:cNvSpPr>
                <a:spLocks noRot="1" noChangeAspect="1" noMove="1" noResize="1" noEditPoints="1" noAdjustHandles="1" noChangeArrowheads="1" noChangeShapeType="1" noTextEdit="1"/>
              </p:cNvSpPr>
              <p:nvPr/>
            </p:nvSpPr>
            <p:spPr>
              <a:xfrm>
                <a:off x="2950472" y="5233267"/>
                <a:ext cx="1282595" cy="522820"/>
              </a:xfrm>
              <a:prstGeom prst="roundRect">
                <a:avLst/>
              </a:prstGeom>
              <a:blipFill>
                <a:blip r:embed="rId25"/>
                <a:stretch>
                  <a:fillRect l="-1887"/>
                </a:stretch>
              </a:blipFill>
            </p:spPr>
            <p:txBody>
              <a:bodyPr/>
              <a:lstStyle/>
              <a:p>
                <a:r>
                  <a:rPr lang="en-SG">
                    <a:noFill/>
                  </a:rPr>
                  <a:t> </a:t>
                </a:r>
              </a:p>
            </p:txBody>
          </p:sp>
        </mc:Fallback>
      </mc:AlternateContent>
      <p:sp>
        <p:nvSpPr>
          <p:cNvPr id="105" name="TextBox 104">
            <a:extLst>
              <a:ext uri="{FF2B5EF4-FFF2-40B4-BE49-F238E27FC236}">
                <a16:creationId xmlns:a16="http://schemas.microsoft.com/office/drawing/2014/main" id="{E988319A-AF34-4A48-89A9-DC1FFE250C1B}"/>
              </a:ext>
            </a:extLst>
          </p:cNvPr>
          <p:cNvSpPr txBox="1"/>
          <p:nvPr/>
        </p:nvSpPr>
        <p:spPr>
          <a:xfrm>
            <a:off x="3940698" y="6159542"/>
            <a:ext cx="1438279" cy="307777"/>
          </a:xfrm>
          <a:prstGeom prst="rect">
            <a:avLst/>
          </a:prstGeom>
          <a:noFill/>
        </p:spPr>
        <p:txBody>
          <a:bodyPr wrap="square" rtlCol="0">
            <a:spAutoFit/>
          </a:bodyPr>
          <a:lstStyle/>
          <a:p>
            <a:pPr algn="ctr"/>
            <a:r>
              <a:rPr lang="en-US" sz="1400" dirty="0"/>
              <a:t>Latent vector</a:t>
            </a:r>
          </a:p>
        </p:txBody>
      </p:sp>
      <mc:AlternateContent xmlns:mc="http://schemas.openxmlformats.org/markup-compatibility/2006" xmlns:a14="http://schemas.microsoft.com/office/drawing/2010/main">
        <mc:Choice Requires="a14">
          <p:sp>
            <p:nvSpPr>
              <p:cNvPr id="117" name="Rectangle: Rounded Corners 116">
                <a:extLst>
                  <a:ext uri="{FF2B5EF4-FFF2-40B4-BE49-F238E27FC236}">
                    <a16:creationId xmlns:a16="http://schemas.microsoft.com/office/drawing/2014/main" id="{D1754CD6-418F-46FA-84EC-35DE04414CA7}"/>
                  </a:ext>
                </a:extLst>
              </p:cNvPr>
              <p:cNvSpPr/>
              <p:nvPr/>
            </p:nvSpPr>
            <p:spPr>
              <a:xfrm>
                <a:off x="1996968" y="1891393"/>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𝑒</m:t>
                          </m:r>
                        </m:sup>
                      </m:sSup>
                    </m:oMath>
                  </m:oMathPara>
                </a14:m>
                <a:endParaRPr lang="en-US" dirty="0"/>
              </a:p>
            </p:txBody>
          </p:sp>
        </mc:Choice>
        <mc:Fallback xmlns="">
          <p:sp>
            <p:nvSpPr>
              <p:cNvPr id="117" name="Rectangle: Rounded Corners 116">
                <a:extLst>
                  <a:ext uri="{FF2B5EF4-FFF2-40B4-BE49-F238E27FC236}">
                    <a16:creationId xmlns:a16="http://schemas.microsoft.com/office/drawing/2014/main" id="{D1754CD6-418F-46FA-84EC-35DE04414CA7}"/>
                  </a:ext>
                </a:extLst>
              </p:cNvPr>
              <p:cNvSpPr>
                <a:spLocks noRot="1" noChangeAspect="1" noMove="1" noResize="1" noEditPoints="1" noAdjustHandles="1" noChangeArrowheads="1" noChangeShapeType="1" noTextEdit="1"/>
              </p:cNvSpPr>
              <p:nvPr/>
            </p:nvSpPr>
            <p:spPr>
              <a:xfrm>
                <a:off x="1996968" y="1891393"/>
                <a:ext cx="533399" cy="541866"/>
              </a:xfrm>
              <a:prstGeom prst="roundRect">
                <a:avLst/>
              </a:prstGeom>
              <a:blipFill>
                <a:blip r:embed="rId2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Rectangle: Rounded Corners 117">
                <a:extLst>
                  <a:ext uri="{FF2B5EF4-FFF2-40B4-BE49-F238E27FC236}">
                    <a16:creationId xmlns:a16="http://schemas.microsoft.com/office/drawing/2014/main" id="{FA618DEA-48A1-4F6A-AA8E-9FDD3C750115}"/>
                  </a:ext>
                </a:extLst>
              </p:cNvPr>
              <p:cNvSpPr/>
              <p:nvPr/>
            </p:nvSpPr>
            <p:spPr>
              <a:xfrm>
                <a:off x="1987884" y="3130788"/>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SG" b="0" i="1" smtClean="0">
                              <a:latin typeface="Cambria Math" panose="02040503050406030204" pitchFamily="18" charset="0"/>
                            </a:rPr>
                            <m:t>𝑝</m:t>
                          </m:r>
                        </m:sup>
                      </m:sSup>
                    </m:oMath>
                  </m:oMathPara>
                </a14:m>
                <a:endParaRPr lang="en-US" dirty="0"/>
              </a:p>
            </p:txBody>
          </p:sp>
        </mc:Choice>
        <mc:Fallback xmlns="">
          <p:sp>
            <p:nvSpPr>
              <p:cNvPr id="118" name="Rectangle: Rounded Corners 117">
                <a:extLst>
                  <a:ext uri="{FF2B5EF4-FFF2-40B4-BE49-F238E27FC236}">
                    <a16:creationId xmlns:a16="http://schemas.microsoft.com/office/drawing/2014/main" id="{FA618DEA-48A1-4F6A-AA8E-9FDD3C750115}"/>
                  </a:ext>
                </a:extLst>
              </p:cNvPr>
              <p:cNvSpPr>
                <a:spLocks noRot="1" noChangeAspect="1" noMove="1" noResize="1" noEditPoints="1" noAdjustHandles="1" noChangeArrowheads="1" noChangeShapeType="1" noTextEdit="1"/>
              </p:cNvSpPr>
              <p:nvPr/>
            </p:nvSpPr>
            <p:spPr>
              <a:xfrm>
                <a:off x="1987884" y="3130788"/>
                <a:ext cx="533399" cy="541866"/>
              </a:xfrm>
              <a:prstGeom prst="roundRect">
                <a:avLst/>
              </a:prstGeom>
              <a:blipFill>
                <a:blip r:embed="rId27"/>
                <a:stretch>
                  <a:fillRect/>
                </a:stretch>
              </a:blipFill>
            </p:spPr>
            <p:txBody>
              <a:bodyPr/>
              <a:lstStyle/>
              <a:p>
                <a:r>
                  <a:rPr lang="en-SG">
                    <a:noFill/>
                  </a:rPr>
                  <a:t> </a:t>
                </a:r>
              </a:p>
            </p:txBody>
          </p:sp>
        </mc:Fallback>
      </mc:AlternateContent>
      <p:cxnSp>
        <p:nvCxnSpPr>
          <p:cNvPr id="119" name="Straight Arrow Connector 118">
            <a:extLst>
              <a:ext uri="{FF2B5EF4-FFF2-40B4-BE49-F238E27FC236}">
                <a16:creationId xmlns:a16="http://schemas.microsoft.com/office/drawing/2014/main" id="{3DEB3620-E9C7-46B3-99FE-3A3739D961DB}"/>
              </a:ext>
            </a:extLst>
          </p:cNvPr>
          <p:cNvCxnSpPr>
            <a:cxnSpLocks/>
            <a:stCxn id="114" idx="2"/>
            <a:endCxn id="117" idx="1"/>
          </p:cNvCxnSpPr>
          <p:nvPr/>
        </p:nvCxnSpPr>
        <p:spPr>
          <a:xfrm flipV="1">
            <a:off x="1066496" y="2162326"/>
            <a:ext cx="930472" cy="2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Rectangle: Rounded Corners 119">
                <a:extLst>
                  <a:ext uri="{FF2B5EF4-FFF2-40B4-BE49-F238E27FC236}">
                    <a16:creationId xmlns:a16="http://schemas.microsoft.com/office/drawing/2014/main" id="{8F104B8C-E77B-4098-956C-84C8B8C7BC92}"/>
                  </a:ext>
                </a:extLst>
              </p:cNvPr>
              <p:cNvSpPr/>
              <p:nvPr/>
            </p:nvSpPr>
            <p:spPr>
              <a:xfrm>
                <a:off x="1990080" y="2501229"/>
                <a:ext cx="533399" cy="541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𝑐</m:t>
                          </m:r>
                        </m:sup>
                      </m:sSup>
                    </m:oMath>
                  </m:oMathPara>
                </a14:m>
                <a:endParaRPr lang="en-US" dirty="0"/>
              </a:p>
            </p:txBody>
          </p:sp>
        </mc:Choice>
        <mc:Fallback xmlns="">
          <p:sp>
            <p:nvSpPr>
              <p:cNvPr id="120" name="Rectangle: Rounded Corners 119">
                <a:extLst>
                  <a:ext uri="{FF2B5EF4-FFF2-40B4-BE49-F238E27FC236}">
                    <a16:creationId xmlns:a16="http://schemas.microsoft.com/office/drawing/2014/main" id="{8F104B8C-E77B-4098-956C-84C8B8C7BC92}"/>
                  </a:ext>
                </a:extLst>
              </p:cNvPr>
              <p:cNvSpPr>
                <a:spLocks noRot="1" noChangeAspect="1" noMove="1" noResize="1" noEditPoints="1" noAdjustHandles="1" noChangeArrowheads="1" noChangeShapeType="1" noTextEdit="1"/>
              </p:cNvSpPr>
              <p:nvPr/>
            </p:nvSpPr>
            <p:spPr>
              <a:xfrm>
                <a:off x="1990080" y="2501229"/>
                <a:ext cx="533399" cy="541866"/>
              </a:xfrm>
              <a:prstGeom prst="roundRect">
                <a:avLst/>
              </a:prstGeom>
              <a:blipFill>
                <a:blip r:embed="rId28"/>
                <a:stretch>
                  <a:fillRect/>
                </a:stretch>
              </a:blipFill>
            </p:spPr>
            <p:txBody>
              <a:bodyPr/>
              <a:lstStyle/>
              <a:p>
                <a:r>
                  <a:rPr lang="en-SG">
                    <a:noFill/>
                  </a:rPr>
                  <a:t> </a:t>
                </a:r>
              </a:p>
            </p:txBody>
          </p:sp>
        </mc:Fallback>
      </mc:AlternateContent>
      <p:cxnSp>
        <p:nvCxnSpPr>
          <p:cNvPr id="122" name="Straight Arrow Connector 121">
            <a:extLst>
              <a:ext uri="{FF2B5EF4-FFF2-40B4-BE49-F238E27FC236}">
                <a16:creationId xmlns:a16="http://schemas.microsoft.com/office/drawing/2014/main" id="{16BA9AEE-D229-45E6-B10D-ECBC664CD1A6}"/>
              </a:ext>
            </a:extLst>
          </p:cNvPr>
          <p:cNvCxnSpPr>
            <a:cxnSpLocks/>
            <a:stCxn id="114" idx="2"/>
            <a:endCxn id="120" idx="1"/>
          </p:cNvCxnSpPr>
          <p:nvPr/>
        </p:nvCxnSpPr>
        <p:spPr>
          <a:xfrm>
            <a:off x="1066496" y="2429845"/>
            <a:ext cx="923584" cy="34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231526F-4504-475D-9252-D0A186188967}"/>
              </a:ext>
            </a:extLst>
          </p:cNvPr>
          <p:cNvCxnSpPr>
            <a:cxnSpLocks/>
            <a:stCxn id="8" idx="2"/>
            <a:endCxn id="118" idx="1"/>
          </p:cNvCxnSpPr>
          <p:nvPr/>
        </p:nvCxnSpPr>
        <p:spPr>
          <a:xfrm flipV="1">
            <a:off x="1600345" y="3401721"/>
            <a:ext cx="387539" cy="194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ectangle: Rounded Corners 137">
                <a:extLst>
                  <a:ext uri="{FF2B5EF4-FFF2-40B4-BE49-F238E27FC236}">
                    <a16:creationId xmlns:a16="http://schemas.microsoft.com/office/drawing/2014/main" id="{50768431-8032-4A97-9C25-0EA0CC3CBF37}"/>
                  </a:ext>
                </a:extLst>
              </p:cNvPr>
              <p:cNvSpPr/>
              <p:nvPr/>
            </p:nvSpPr>
            <p:spPr>
              <a:xfrm>
                <a:off x="2740565" y="1891941"/>
                <a:ext cx="1116745"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SG" b="0" i="1" smtClean="0">
                              <a:latin typeface="Cambria Math" panose="02040503050406030204" pitchFamily="18" charset="0"/>
                            </a:rPr>
                            <m:t>𝑒</m:t>
                          </m:r>
                        </m:sup>
                      </m:sSup>
                    </m:oMath>
                  </m:oMathPara>
                </a14:m>
                <a:endParaRPr lang="en-US" dirty="0"/>
              </a:p>
            </p:txBody>
          </p:sp>
        </mc:Choice>
        <mc:Fallback xmlns="">
          <p:sp>
            <p:nvSpPr>
              <p:cNvPr id="138" name="Rectangle: Rounded Corners 137">
                <a:extLst>
                  <a:ext uri="{FF2B5EF4-FFF2-40B4-BE49-F238E27FC236}">
                    <a16:creationId xmlns:a16="http://schemas.microsoft.com/office/drawing/2014/main" id="{50768431-8032-4A97-9C25-0EA0CC3CBF37}"/>
                  </a:ext>
                </a:extLst>
              </p:cNvPr>
              <p:cNvSpPr>
                <a:spLocks noRot="1" noChangeAspect="1" noMove="1" noResize="1" noEditPoints="1" noAdjustHandles="1" noChangeArrowheads="1" noChangeShapeType="1" noTextEdit="1"/>
              </p:cNvSpPr>
              <p:nvPr/>
            </p:nvSpPr>
            <p:spPr>
              <a:xfrm>
                <a:off x="2740565" y="1891941"/>
                <a:ext cx="1116745" cy="541833"/>
              </a:xfrm>
              <a:prstGeom prst="roundRect">
                <a:avLst/>
              </a:prstGeom>
              <a:blipFill>
                <a:blip r:embed="rId2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9" name="Rectangle: Rounded Corners 138">
                <a:extLst>
                  <a:ext uri="{FF2B5EF4-FFF2-40B4-BE49-F238E27FC236}">
                    <a16:creationId xmlns:a16="http://schemas.microsoft.com/office/drawing/2014/main" id="{EDA9DFA0-BAF3-465D-9B90-9A688B1E5267}"/>
                  </a:ext>
                </a:extLst>
              </p:cNvPr>
              <p:cNvSpPr/>
              <p:nvPr/>
            </p:nvSpPr>
            <p:spPr>
              <a:xfrm>
                <a:off x="2729248" y="3128586"/>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𝑒𝑛</m:t>
                          </m:r>
                        </m:sup>
                      </m:sSup>
                    </m:oMath>
                  </m:oMathPara>
                </a14:m>
                <a:endParaRPr lang="en-US" dirty="0"/>
              </a:p>
            </p:txBody>
          </p:sp>
        </mc:Choice>
        <mc:Fallback xmlns="">
          <p:sp>
            <p:nvSpPr>
              <p:cNvPr id="139" name="Rectangle: Rounded Corners 138">
                <a:extLst>
                  <a:ext uri="{FF2B5EF4-FFF2-40B4-BE49-F238E27FC236}">
                    <a16:creationId xmlns:a16="http://schemas.microsoft.com/office/drawing/2014/main" id="{EDA9DFA0-BAF3-465D-9B90-9A688B1E5267}"/>
                  </a:ext>
                </a:extLst>
              </p:cNvPr>
              <p:cNvSpPr>
                <a:spLocks noRot="1" noChangeAspect="1" noMove="1" noResize="1" noEditPoints="1" noAdjustHandles="1" noChangeArrowheads="1" noChangeShapeType="1" noTextEdit="1"/>
              </p:cNvSpPr>
              <p:nvPr/>
            </p:nvSpPr>
            <p:spPr>
              <a:xfrm>
                <a:off x="2729248" y="3128586"/>
                <a:ext cx="1134532" cy="541833"/>
              </a:xfrm>
              <a:prstGeom prst="round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Rounded Corners 140">
                <a:extLst>
                  <a:ext uri="{FF2B5EF4-FFF2-40B4-BE49-F238E27FC236}">
                    <a16:creationId xmlns:a16="http://schemas.microsoft.com/office/drawing/2014/main" id="{061A237A-B40F-4758-8905-4B5E06AFB9C7}"/>
                  </a:ext>
                </a:extLst>
              </p:cNvPr>
              <p:cNvSpPr/>
              <p:nvPr/>
            </p:nvSpPr>
            <p:spPr>
              <a:xfrm>
                <a:off x="2723017" y="2503101"/>
                <a:ext cx="1134532" cy="541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𝑅𝑁𝑁</m:t>
                          </m:r>
                        </m:e>
                        <m:sup>
                          <m:r>
                            <a:rPr lang="en-US" b="0" i="1" smtClean="0">
                              <a:latin typeface="Cambria Math" panose="02040503050406030204" pitchFamily="18" charset="0"/>
                            </a:rPr>
                            <m:t>𝑐</m:t>
                          </m:r>
                        </m:sup>
                      </m:sSup>
                    </m:oMath>
                  </m:oMathPara>
                </a14:m>
                <a:endParaRPr lang="en-US" dirty="0"/>
              </a:p>
            </p:txBody>
          </p:sp>
        </mc:Choice>
        <mc:Fallback xmlns="">
          <p:sp>
            <p:nvSpPr>
              <p:cNvPr id="141" name="Rectangle: Rounded Corners 140">
                <a:extLst>
                  <a:ext uri="{FF2B5EF4-FFF2-40B4-BE49-F238E27FC236}">
                    <a16:creationId xmlns:a16="http://schemas.microsoft.com/office/drawing/2014/main" id="{061A237A-B40F-4758-8905-4B5E06AFB9C7}"/>
                  </a:ext>
                </a:extLst>
              </p:cNvPr>
              <p:cNvSpPr>
                <a:spLocks noRot="1" noChangeAspect="1" noMove="1" noResize="1" noEditPoints="1" noAdjustHandles="1" noChangeArrowheads="1" noChangeShapeType="1" noTextEdit="1"/>
              </p:cNvSpPr>
              <p:nvPr/>
            </p:nvSpPr>
            <p:spPr>
              <a:xfrm>
                <a:off x="2723017" y="2503101"/>
                <a:ext cx="1134532" cy="541833"/>
              </a:xfrm>
              <a:prstGeom prst="roundRect">
                <a:avLst/>
              </a:prstGeom>
              <a:blipFill>
                <a:blip r:embed="rId31"/>
                <a:stretch>
                  <a:fillRect/>
                </a:stretch>
              </a:blipFill>
            </p:spPr>
            <p:txBody>
              <a:bodyPr/>
              <a:lstStyle/>
              <a:p>
                <a:r>
                  <a:rPr lang="en-SG">
                    <a:noFill/>
                  </a:rPr>
                  <a:t> </a:t>
                </a:r>
              </a:p>
            </p:txBody>
          </p:sp>
        </mc:Fallback>
      </mc:AlternateContent>
      <p:cxnSp>
        <p:nvCxnSpPr>
          <p:cNvPr id="147" name="Straight Arrow Connector 146">
            <a:extLst>
              <a:ext uri="{FF2B5EF4-FFF2-40B4-BE49-F238E27FC236}">
                <a16:creationId xmlns:a16="http://schemas.microsoft.com/office/drawing/2014/main" id="{2B49830A-9146-4455-B851-778C1EE17111}"/>
              </a:ext>
            </a:extLst>
          </p:cNvPr>
          <p:cNvCxnSpPr>
            <a:cxnSpLocks/>
            <a:stCxn id="117" idx="3"/>
            <a:endCxn id="138" idx="1"/>
          </p:cNvCxnSpPr>
          <p:nvPr/>
        </p:nvCxnSpPr>
        <p:spPr>
          <a:xfrm>
            <a:off x="2530367" y="2162326"/>
            <a:ext cx="210198" cy="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1AD678A-D044-45EA-93C5-DFA5836A8F34}"/>
              </a:ext>
            </a:extLst>
          </p:cNvPr>
          <p:cNvCxnSpPr>
            <a:cxnSpLocks/>
            <a:stCxn id="120" idx="3"/>
            <a:endCxn id="141" idx="1"/>
          </p:cNvCxnSpPr>
          <p:nvPr/>
        </p:nvCxnSpPr>
        <p:spPr>
          <a:xfrm>
            <a:off x="2523479" y="2772162"/>
            <a:ext cx="199538" cy="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09074B7-977C-442B-B11C-6583DB8DCA22}"/>
              </a:ext>
            </a:extLst>
          </p:cNvPr>
          <p:cNvCxnSpPr>
            <a:cxnSpLocks/>
            <a:stCxn id="118" idx="3"/>
            <a:endCxn id="139" idx="1"/>
          </p:cNvCxnSpPr>
          <p:nvPr/>
        </p:nvCxnSpPr>
        <p:spPr>
          <a:xfrm flipV="1">
            <a:off x="2521283" y="3399503"/>
            <a:ext cx="207965" cy="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559B1FE-D330-4CB6-B80C-6DB5917233F9}"/>
              </a:ext>
            </a:extLst>
          </p:cNvPr>
          <p:cNvCxnSpPr>
            <a:cxnSpLocks/>
            <a:stCxn id="5" idx="1"/>
            <a:endCxn id="102" idx="2"/>
          </p:cNvCxnSpPr>
          <p:nvPr/>
        </p:nvCxnSpPr>
        <p:spPr>
          <a:xfrm flipH="1" flipV="1">
            <a:off x="849314" y="4222981"/>
            <a:ext cx="7661" cy="65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Rounded Corners 101">
                <a:extLst>
                  <a:ext uri="{FF2B5EF4-FFF2-40B4-BE49-F238E27FC236}">
                    <a16:creationId xmlns:a16="http://schemas.microsoft.com/office/drawing/2014/main" id="{21359446-CA0B-4227-8C28-987675E93181}"/>
                  </a:ext>
                </a:extLst>
              </p:cNvPr>
              <p:cNvSpPr/>
              <p:nvPr/>
            </p:nvSpPr>
            <p:spPr>
              <a:xfrm>
                <a:off x="55748" y="3700161"/>
                <a:ext cx="1587131" cy="522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0" dirty="0" err="1"/>
                  <a:t>Seq</a:t>
                </a:r>
                <a14:m>
                  <m:oMath xmlns:m="http://schemas.openxmlformats.org/officeDocument/2006/math">
                    <m:r>
                      <a:rPr lang="en-SG" b="0" i="1" smtClean="0">
                        <a:latin typeface="Cambria Math" panose="02040503050406030204" pitchFamily="18" charset="0"/>
                      </a:rPr>
                      <m:t> </m:t>
                    </m:r>
                    <m:r>
                      <a:rPr lang="en-SG" b="0" i="1" smtClean="0">
                        <a:latin typeface="Cambria Math" panose="02040503050406030204" pitchFamily="18" charset="0"/>
                      </a:rPr>
                      <m:t>𝐷𝑒𝑡𝑒𝑐𝑡𝑜𝑟</m:t>
                    </m:r>
                  </m:oMath>
                </a14:m>
                <a:endParaRPr lang="en-US" dirty="0"/>
              </a:p>
            </p:txBody>
          </p:sp>
        </mc:Choice>
        <mc:Fallback xmlns="">
          <p:sp>
            <p:nvSpPr>
              <p:cNvPr id="102" name="Rectangle: Rounded Corners 101">
                <a:extLst>
                  <a:ext uri="{FF2B5EF4-FFF2-40B4-BE49-F238E27FC236}">
                    <a16:creationId xmlns:a16="http://schemas.microsoft.com/office/drawing/2014/main" id="{21359446-CA0B-4227-8C28-987675E93181}"/>
                  </a:ext>
                </a:extLst>
              </p:cNvPr>
              <p:cNvSpPr>
                <a:spLocks noRot="1" noChangeAspect="1" noMove="1" noResize="1" noEditPoints="1" noAdjustHandles="1" noChangeArrowheads="1" noChangeShapeType="1" noTextEdit="1"/>
              </p:cNvSpPr>
              <p:nvPr/>
            </p:nvSpPr>
            <p:spPr>
              <a:xfrm>
                <a:off x="55748" y="3700161"/>
                <a:ext cx="1587131" cy="522820"/>
              </a:xfrm>
              <a:prstGeom prst="roundRect">
                <a:avLst/>
              </a:prstGeom>
              <a:blipFill>
                <a:blip r:embed="rId32"/>
                <a:stretch>
                  <a:fillRect b="-2273"/>
                </a:stretch>
              </a:blipFill>
            </p:spPr>
            <p:txBody>
              <a:bodyPr/>
              <a:lstStyle/>
              <a:p>
                <a:r>
                  <a:rPr lang="en-SG">
                    <a:noFill/>
                  </a:rPr>
                  <a:t> </a:t>
                </a:r>
              </a:p>
            </p:txBody>
          </p:sp>
        </mc:Fallback>
      </mc:AlternateContent>
      <p:cxnSp>
        <p:nvCxnSpPr>
          <p:cNvPr id="106" name="Straight Arrow Connector 105">
            <a:extLst>
              <a:ext uri="{FF2B5EF4-FFF2-40B4-BE49-F238E27FC236}">
                <a16:creationId xmlns:a16="http://schemas.microsoft.com/office/drawing/2014/main" id="{8A38116F-C1BD-442B-A778-CCE169412F8B}"/>
              </a:ext>
            </a:extLst>
          </p:cNvPr>
          <p:cNvCxnSpPr>
            <a:cxnSpLocks/>
            <a:stCxn id="102" idx="0"/>
          </p:cNvCxnSpPr>
          <p:nvPr/>
        </p:nvCxnSpPr>
        <p:spPr>
          <a:xfrm flipV="1">
            <a:off x="849314" y="3001454"/>
            <a:ext cx="4038" cy="69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0212E3A-5F70-4977-8CF1-CB1C58D7C3D0}"/>
              </a:ext>
            </a:extLst>
          </p:cNvPr>
          <p:cNvGrpSpPr/>
          <p:nvPr/>
        </p:nvGrpSpPr>
        <p:grpSpPr>
          <a:xfrm>
            <a:off x="170729" y="1968665"/>
            <a:ext cx="869233" cy="794230"/>
            <a:chOff x="1305656" y="2441439"/>
            <a:chExt cx="246846" cy="195912"/>
          </a:xfrm>
        </p:grpSpPr>
        <p:sp>
          <p:nvSpPr>
            <p:cNvPr id="108" name="Parallelogram 107">
              <a:extLst>
                <a:ext uri="{FF2B5EF4-FFF2-40B4-BE49-F238E27FC236}">
                  <a16:creationId xmlns:a16="http://schemas.microsoft.com/office/drawing/2014/main" id="{A21D53A6-5BB4-4012-A355-69F66B704FE8}"/>
                </a:ext>
              </a:extLst>
            </p:cNvPr>
            <p:cNvSpPr/>
            <p:nvPr/>
          </p:nvSpPr>
          <p:spPr>
            <a:xfrm rot="20586206">
              <a:off x="1305656" y="2441439"/>
              <a:ext cx="168277" cy="162619"/>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a:extLst>
                <a:ext uri="{FF2B5EF4-FFF2-40B4-BE49-F238E27FC236}">
                  <a16:creationId xmlns:a16="http://schemas.microsoft.com/office/drawing/2014/main" id="{89627F47-E733-4F86-87D5-EF15F9065C53}"/>
                </a:ext>
              </a:extLst>
            </p:cNvPr>
            <p:cNvSpPr/>
            <p:nvPr/>
          </p:nvSpPr>
          <p:spPr>
            <a:xfrm rot="20586206">
              <a:off x="1330319" y="2453271"/>
              <a:ext cx="173513" cy="162875"/>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a:extLst>
                <a:ext uri="{FF2B5EF4-FFF2-40B4-BE49-F238E27FC236}">
                  <a16:creationId xmlns:a16="http://schemas.microsoft.com/office/drawing/2014/main" id="{AE860E6D-AFE7-43DA-AB96-9A99ABD829B4}"/>
                </a:ext>
              </a:extLst>
            </p:cNvPr>
            <p:cNvSpPr/>
            <p:nvPr/>
          </p:nvSpPr>
          <p:spPr>
            <a:xfrm rot="20586206">
              <a:off x="1357814" y="2466859"/>
              <a:ext cx="194688" cy="170492"/>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extBox 135">
            <a:extLst>
              <a:ext uri="{FF2B5EF4-FFF2-40B4-BE49-F238E27FC236}">
                <a16:creationId xmlns:a16="http://schemas.microsoft.com/office/drawing/2014/main" id="{116417C7-5FC2-41C4-8D3E-A65BDAE03B14}"/>
              </a:ext>
            </a:extLst>
          </p:cNvPr>
          <p:cNvSpPr txBox="1"/>
          <p:nvPr/>
        </p:nvSpPr>
        <p:spPr>
          <a:xfrm>
            <a:off x="115210" y="1337094"/>
            <a:ext cx="1438279" cy="523220"/>
          </a:xfrm>
          <a:prstGeom prst="rect">
            <a:avLst/>
          </a:prstGeom>
          <a:noFill/>
        </p:spPr>
        <p:txBody>
          <a:bodyPr wrap="square" rtlCol="0">
            <a:spAutoFit/>
          </a:bodyPr>
          <a:lstStyle/>
          <a:p>
            <a:pPr algn="ctr"/>
            <a:r>
              <a:rPr lang="en-US" sz="1400" dirty="0"/>
              <a:t>For each face sequence</a:t>
            </a:r>
          </a:p>
        </p:txBody>
      </p:sp>
      <p:cxnSp>
        <p:nvCxnSpPr>
          <p:cNvPr id="112" name="Straight Arrow Connector 111">
            <a:extLst>
              <a:ext uri="{FF2B5EF4-FFF2-40B4-BE49-F238E27FC236}">
                <a16:creationId xmlns:a16="http://schemas.microsoft.com/office/drawing/2014/main" id="{9D4EE7D8-EE02-444F-A96C-B1281617087C}"/>
              </a:ext>
            </a:extLst>
          </p:cNvPr>
          <p:cNvCxnSpPr>
            <a:cxnSpLocks/>
            <a:stCxn id="114" idx="2"/>
            <a:endCxn id="118" idx="1"/>
          </p:cNvCxnSpPr>
          <p:nvPr/>
        </p:nvCxnSpPr>
        <p:spPr>
          <a:xfrm>
            <a:off x="1066496" y="2429845"/>
            <a:ext cx="921388" cy="97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Parallelogram 113">
            <a:extLst>
              <a:ext uri="{FF2B5EF4-FFF2-40B4-BE49-F238E27FC236}">
                <a16:creationId xmlns:a16="http://schemas.microsoft.com/office/drawing/2014/main" id="{EE4685C5-C559-4D04-8F64-8DF5795ECA3D}"/>
              </a:ext>
            </a:extLst>
          </p:cNvPr>
          <p:cNvSpPr/>
          <p:nvPr/>
        </p:nvSpPr>
        <p:spPr>
          <a:xfrm rot="20586206">
            <a:off x="507508" y="2163549"/>
            <a:ext cx="663211" cy="67073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l="-236928" t="-89265" r="-145221" b="-150261"/>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3760DFFB-CC08-4C79-910C-EAB16BA0A076}"/>
              </a:ext>
            </a:extLst>
          </p:cNvPr>
          <p:cNvSpPr txBox="1"/>
          <p:nvPr/>
        </p:nvSpPr>
        <p:spPr>
          <a:xfrm>
            <a:off x="4907569" y="1496516"/>
            <a:ext cx="2107129" cy="307777"/>
          </a:xfrm>
          <a:prstGeom prst="rect">
            <a:avLst/>
          </a:prstGeom>
          <a:noFill/>
        </p:spPr>
        <p:txBody>
          <a:bodyPr wrap="square" rtlCol="0">
            <a:spAutoFit/>
          </a:bodyPr>
          <a:lstStyle/>
          <a:p>
            <a:pPr algn="ctr"/>
            <a:r>
              <a:rPr lang="en-US" sz="1400" dirty="0"/>
              <a:t>Interaction Class (H, L, N)</a:t>
            </a:r>
          </a:p>
        </p:txBody>
      </p:sp>
      <p:sp>
        <p:nvSpPr>
          <p:cNvPr id="104" name="Title 1">
            <a:extLst>
              <a:ext uri="{FF2B5EF4-FFF2-40B4-BE49-F238E27FC236}">
                <a16:creationId xmlns:a16="http://schemas.microsoft.com/office/drawing/2014/main" id="{AAE895CA-D958-4F4E-9FFD-9C29B660C236}"/>
              </a:ext>
            </a:extLst>
          </p:cNvPr>
          <p:cNvSpPr txBox="1">
            <a:spLocks/>
          </p:cNvSpPr>
          <p:nvPr/>
        </p:nvSpPr>
        <p:spPr>
          <a:xfrm>
            <a:off x="272527" y="390796"/>
            <a:ext cx="6363151" cy="524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Model Variant 2</a:t>
            </a:r>
          </a:p>
        </p:txBody>
      </p:sp>
      <p:sp>
        <p:nvSpPr>
          <p:cNvPr id="113" name="TextBox 112">
            <a:extLst>
              <a:ext uri="{FF2B5EF4-FFF2-40B4-BE49-F238E27FC236}">
                <a16:creationId xmlns:a16="http://schemas.microsoft.com/office/drawing/2014/main" id="{EB1FF67E-4BDE-426B-ACE5-B7036BAFE80C}"/>
              </a:ext>
            </a:extLst>
          </p:cNvPr>
          <p:cNvSpPr txBox="1"/>
          <p:nvPr/>
        </p:nvSpPr>
        <p:spPr>
          <a:xfrm>
            <a:off x="2765078" y="3661669"/>
            <a:ext cx="1050410" cy="461665"/>
          </a:xfrm>
          <a:prstGeom prst="rect">
            <a:avLst/>
          </a:prstGeom>
          <a:noFill/>
        </p:spPr>
        <p:txBody>
          <a:bodyPr wrap="square" rtlCol="0">
            <a:spAutoFit/>
          </a:bodyPr>
          <a:lstStyle/>
          <a:p>
            <a:pPr algn="ctr"/>
            <a:r>
              <a:rPr lang="en-US" sz="1200" dirty="0"/>
              <a:t>Base</a:t>
            </a:r>
          </a:p>
          <a:p>
            <a:pPr algn="ctr"/>
            <a:r>
              <a:rPr lang="en-US" sz="1200" dirty="0"/>
              <a:t>classifier </a:t>
            </a:r>
          </a:p>
        </p:txBody>
      </p:sp>
      <p:sp>
        <p:nvSpPr>
          <p:cNvPr id="115" name="TextBox 114">
            <a:extLst>
              <a:ext uri="{FF2B5EF4-FFF2-40B4-BE49-F238E27FC236}">
                <a16:creationId xmlns:a16="http://schemas.microsoft.com/office/drawing/2014/main" id="{CE38CAD9-E1A9-476E-B3C4-9304235FA00E}"/>
              </a:ext>
            </a:extLst>
          </p:cNvPr>
          <p:cNvSpPr txBox="1"/>
          <p:nvPr/>
        </p:nvSpPr>
        <p:spPr>
          <a:xfrm>
            <a:off x="7814231" y="4582682"/>
            <a:ext cx="1050410" cy="461665"/>
          </a:xfrm>
          <a:prstGeom prst="rect">
            <a:avLst/>
          </a:prstGeom>
          <a:noFill/>
        </p:spPr>
        <p:txBody>
          <a:bodyPr wrap="square" rtlCol="0">
            <a:spAutoFit/>
          </a:bodyPr>
          <a:lstStyle/>
          <a:p>
            <a:pPr algn="ctr"/>
            <a:r>
              <a:rPr lang="en-US" sz="1200" dirty="0"/>
              <a:t>Base</a:t>
            </a:r>
          </a:p>
          <a:p>
            <a:pPr algn="ctr"/>
            <a:r>
              <a:rPr lang="en-US" sz="1200" dirty="0"/>
              <a:t>classifier </a:t>
            </a:r>
          </a:p>
        </p:txBody>
      </p:sp>
    </p:spTree>
    <p:extLst>
      <p:ext uri="{BB962C8B-B14F-4D97-AF65-F5344CB8AC3E}">
        <p14:creationId xmlns:p14="http://schemas.microsoft.com/office/powerpoint/2010/main" val="86689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24D4-C9B8-4248-BB3C-273B1A503DE7}"/>
              </a:ext>
            </a:extLst>
          </p:cNvPr>
          <p:cNvSpPr>
            <a:spLocks noGrp="1"/>
          </p:cNvSpPr>
          <p:nvPr>
            <p:ph type="title"/>
          </p:nvPr>
        </p:nvSpPr>
        <p:spPr/>
        <p:txBody>
          <a:bodyPr/>
          <a:lstStyle/>
          <a:p>
            <a:r>
              <a:rPr lang="en-US" altLang="zh-CN" dirty="0"/>
              <a:t>Model Description</a:t>
            </a:r>
            <a:endParaRPr lang="en-US" dirty="0"/>
          </a:p>
        </p:txBody>
      </p:sp>
      <p:sp>
        <p:nvSpPr>
          <p:cNvPr id="3" name="Content Placeholder 2">
            <a:extLst>
              <a:ext uri="{FF2B5EF4-FFF2-40B4-BE49-F238E27FC236}">
                <a16:creationId xmlns:a16="http://schemas.microsoft.com/office/drawing/2014/main" id="{769B861F-6564-4775-9DA7-E098378617C0}"/>
              </a:ext>
            </a:extLst>
          </p:cNvPr>
          <p:cNvSpPr>
            <a:spLocks noGrp="1"/>
          </p:cNvSpPr>
          <p:nvPr>
            <p:ph idx="1"/>
          </p:nvPr>
        </p:nvSpPr>
        <p:spPr>
          <a:xfrm>
            <a:off x="8974890" y="1592442"/>
            <a:ext cx="3113362" cy="4772297"/>
          </a:xfrm>
        </p:spPr>
        <p:txBody>
          <a:bodyPr>
            <a:normAutofit/>
          </a:bodyPr>
          <a:lstStyle/>
          <a:p>
            <a:r>
              <a:rPr lang="en-US" sz="1800" dirty="0"/>
              <a:t>Unsupervised training of the CC, adapted from the paper </a:t>
            </a:r>
            <a:r>
              <a:rPr lang="en-US" sz="1800" i="1" dirty="0">
                <a:hlinkClick r:id="rId3"/>
              </a:rPr>
              <a:t>Dynamic Deep Multi-modal Fusion for Image Privacy Prediction</a:t>
            </a:r>
            <a:r>
              <a:rPr lang="en-US" sz="1800" i="1" dirty="0"/>
              <a:t> </a:t>
            </a:r>
            <a:r>
              <a:rPr lang="en-US" sz="1800" dirty="0"/>
              <a:t>(Tonge, Caragea, 2019).</a:t>
            </a:r>
          </a:p>
          <a:p>
            <a:r>
              <a:rPr lang="en-US" sz="1800" dirty="0"/>
              <a:t>Instead of detecting attributes present, each stream directly predicts the interaction level.</a:t>
            </a:r>
          </a:p>
          <a:p>
            <a:r>
              <a:rPr lang="en-US" sz="1800" dirty="0"/>
              <a:t>Competence score is used as a binary indicator (threshold 0.5) instead of weights.</a:t>
            </a:r>
          </a:p>
          <a:p>
            <a:endParaRPr lang="en-US" sz="2400" dirty="0"/>
          </a:p>
        </p:txBody>
      </p:sp>
      <p:pic>
        <p:nvPicPr>
          <p:cNvPr id="5" name="Picture 4">
            <a:extLst>
              <a:ext uri="{FF2B5EF4-FFF2-40B4-BE49-F238E27FC236}">
                <a16:creationId xmlns:a16="http://schemas.microsoft.com/office/drawing/2014/main" id="{846218DC-28E8-433F-B42A-4CC144634753}"/>
              </a:ext>
            </a:extLst>
          </p:cNvPr>
          <p:cNvPicPr>
            <a:picLocks noChangeAspect="1"/>
          </p:cNvPicPr>
          <p:nvPr/>
        </p:nvPicPr>
        <p:blipFill rotWithShape="1">
          <a:blip r:embed="rId4"/>
          <a:srcRect l="876" t="10189" r="47656" b="1387"/>
          <a:stretch/>
        </p:blipFill>
        <p:spPr>
          <a:xfrm>
            <a:off x="2283311" y="1839665"/>
            <a:ext cx="2586446" cy="2358263"/>
          </a:xfrm>
          <a:prstGeom prst="rect">
            <a:avLst/>
          </a:prstGeom>
        </p:spPr>
      </p:pic>
      <p:grpSp>
        <p:nvGrpSpPr>
          <p:cNvPr id="6" name="Group 5">
            <a:extLst>
              <a:ext uri="{FF2B5EF4-FFF2-40B4-BE49-F238E27FC236}">
                <a16:creationId xmlns:a16="http://schemas.microsoft.com/office/drawing/2014/main" id="{2E1D35EF-B2DB-4165-A1BE-7F7F23C1D20D}"/>
              </a:ext>
            </a:extLst>
          </p:cNvPr>
          <p:cNvGrpSpPr/>
          <p:nvPr/>
        </p:nvGrpSpPr>
        <p:grpSpPr>
          <a:xfrm>
            <a:off x="292900" y="2387192"/>
            <a:ext cx="1577794" cy="1367716"/>
            <a:chOff x="378005" y="1834734"/>
            <a:chExt cx="1839141" cy="1594266"/>
          </a:xfrm>
        </p:grpSpPr>
        <p:sp>
          <p:nvSpPr>
            <p:cNvPr id="7" name="Parallelogram 6">
              <a:extLst>
                <a:ext uri="{FF2B5EF4-FFF2-40B4-BE49-F238E27FC236}">
                  <a16:creationId xmlns:a16="http://schemas.microsoft.com/office/drawing/2014/main" id="{26C4B847-6D2C-4574-AA0E-9FDD103306D5}"/>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D89ABB39-EEE5-4E29-8285-FDD07C7DD157}"/>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BFBECAA-6D5C-4372-8852-94D53E13989D}"/>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56FD0898-8933-42D9-BB71-A543D532790F}"/>
                </a:ext>
              </a:extLst>
            </p:cNvPr>
            <p:cNvSpPr/>
            <p:nvPr/>
          </p:nvSpPr>
          <p:spPr>
            <a:xfrm rot="20586206">
              <a:off x="617293" y="2209550"/>
              <a:ext cx="1599853" cy="1098370"/>
            </a:xfrm>
            <a:prstGeom prst="parallelogram">
              <a:avLst>
                <a:gd name="adj" fmla="val 28336"/>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5B09BBE8-1C0D-4E5F-90ED-4F84258EF10B}"/>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0D159230-F91F-4765-8B66-B57F5F3C7704}"/>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18CA942-516A-419C-A0B0-E920442AAF16}"/>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4" name="TextBox 13">
            <a:extLst>
              <a:ext uri="{FF2B5EF4-FFF2-40B4-BE49-F238E27FC236}">
                <a16:creationId xmlns:a16="http://schemas.microsoft.com/office/drawing/2014/main" id="{F2F539AE-CCF8-4A52-8E12-8DD72BE932B7}"/>
              </a:ext>
            </a:extLst>
          </p:cNvPr>
          <p:cNvSpPr txBox="1"/>
          <p:nvPr/>
        </p:nvSpPr>
        <p:spPr>
          <a:xfrm>
            <a:off x="165360" y="3888182"/>
            <a:ext cx="1607360" cy="307777"/>
          </a:xfrm>
          <a:prstGeom prst="rect">
            <a:avLst/>
          </a:prstGeom>
          <a:noFill/>
        </p:spPr>
        <p:txBody>
          <a:bodyPr wrap="square" rtlCol="0">
            <a:spAutoFit/>
          </a:bodyPr>
          <a:lstStyle/>
          <a:p>
            <a:pPr algn="ctr"/>
            <a:r>
              <a:rPr lang="en-US" sz="1400" dirty="0"/>
              <a:t>Target Episode</a:t>
            </a:r>
          </a:p>
        </p:txBody>
      </p:sp>
      <p:sp>
        <p:nvSpPr>
          <p:cNvPr id="15" name="TextBox 14">
            <a:extLst>
              <a:ext uri="{FF2B5EF4-FFF2-40B4-BE49-F238E27FC236}">
                <a16:creationId xmlns:a16="http://schemas.microsoft.com/office/drawing/2014/main" id="{3469EED4-BBDA-4CC0-B5E9-DD10E7182185}"/>
              </a:ext>
            </a:extLst>
          </p:cNvPr>
          <p:cNvSpPr txBox="1"/>
          <p:nvPr/>
        </p:nvSpPr>
        <p:spPr>
          <a:xfrm>
            <a:off x="2772854" y="1501166"/>
            <a:ext cx="1607360" cy="307777"/>
          </a:xfrm>
          <a:prstGeom prst="rect">
            <a:avLst/>
          </a:prstGeom>
          <a:noFill/>
        </p:spPr>
        <p:txBody>
          <a:bodyPr wrap="square" rtlCol="0">
            <a:spAutoFit/>
          </a:bodyPr>
          <a:lstStyle/>
          <a:p>
            <a:pPr algn="ctr"/>
            <a:r>
              <a:rPr lang="en-US" sz="1400" dirty="0"/>
              <a:t>Neighborhood</a:t>
            </a:r>
          </a:p>
        </p:txBody>
      </p:sp>
      <p:cxnSp>
        <p:nvCxnSpPr>
          <p:cNvPr id="30" name="Straight Arrow Connector 29">
            <a:extLst>
              <a:ext uri="{FF2B5EF4-FFF2-40B4-BE49-F238E27FC236}">
                <a16:creationId xmlns:a16="http://schemas.microsoft.com/office/drawing/2014/main" id="{6185DCF4-EDA8-44E7-BE2C-241CBE366884}"/>
              </a:ext>
            </a:extLst>
          </p:cNvPr>
          <p:cNvCxnSpPr>
            <a:stCxn id="10" idx="2"/>
            <a:endCxn id="5" idx="1"/>
          </p:cNvCxnSpPr>
          <p:nvPr/>
        </p:nvCxnSpPr>
        <p:spPr>
          <a:xfrm flipV="1">
            <a:off x="1713329" y="3018797"/>
            <a:ext cx="569982" cy="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3254957-A121-44E8-8145-C2E310C7E197}"/>
              </a:ext>
            </a:extLst>
          </p:cNvPr>
          <p:cNvCxnSpPr>
            <a:cxnSpLocks/>
            <a:stCxn id="5" idx="2"/>
          </p:cNvCxnSpPr>
          <p:nvPr/>
        </p:nvCxnSpPr>
        <p:spPr>
          <a:xfrm>
            <a:off x="3576534" y="4197928"/>
            <a:ext cx="0" cy="29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0514419-60FC-4B0E-A21C-E7CA5D65F4E9}"/>
              </a:ext>
            </a:extLst>
          </p:cNvPr>
          <p:cNvGrpSpPr/>
          <p:nvPr/>
        </p:nvGrpSpPr>
        <p:grpSpPr>
          <a:xfrm>
            <a:off x="1898134" y="4492516"/>
            <a:ext cx="3282672" cy="1426188"/>
            <a:chOff x="2075687" y="4483639"/>
            <a:chExt cx="3282672" cy="1426188"/>
          </a:xfrm>
        </p:grpSpPr>
        <p:grpSp>
          <p:nvGrpSpPr>
            <p:cNvPr id="26" name="Group 25">
              <a:extLst>
                <a:ext uri="{FF2B5EF4-FFF2-40B4-BE49-F238E27FC236}">
                  <a16:creationId xmlns:a16="http://schemas.microsoft.com/office/drawing/2014/main" id="{B68D9218-804C-428B-9DFF-2DEC644CDCC1}"/>
                </a:ext>
              </a:extLst>
            </p:cNvPr>
            <p:cNvGrpSpPr/>
            <p:nvPr/>
          </p:nvGrpSpPr>
          <p:grpSpPr>
            <a:xfrm>
              <a:off x="2149812" y="4483639"/>
              <a:ext cx="3208547" cy="1416542"/>
              <a:chOff x="2048245" y="4596478"/>
              <a:chExt cx="3208547" cy="1416542"/>
            </a:xfrm>
          </p:grpSpPr>
          <p:grpSp>
            <p:nvGrpSpPr>
              <p:cNvPr id="25" name="Group 24">
                <a:extLst>
                  <a:ext uri="{FF2B5EF4-FFF2-40B4-BE49-F238E27FC236}">
                    <a16:creationId xmlns:a16="http://schemas.microsoft.com/office/drawing/2014/main" id="{CD0C2429-D609-4E93-8395-8D9F1B4DC95C}"/>
                  </a:ext>
                </a:extLst>
              </p:cNvPr>
              <p:cNvGrpSpPr/>
              <p:nvPr/>
            </p:nvGrpSpPr>
            <p:grpSpPr>
              <a:xfrm>
                <a:off x="2048245" y="4596478"/>
                <a:ext cx="3208547" cy="1416542"/>
                <a:chOff x="2048245" y="4596478"/>
                <a:chExt cx="3208547" cy="1416542"/>
              </a:xfrm>
            </p:grpSpPr>
            <p:pic>
              <p:nvPicPr>
                <p:cNvPr id="17" name="Picture 16">
                  <a:extLst>
                    <a:ext uri="{FF2B5EF4-FFF2-40B4-BE49-F238E27FC236}">
                      <a16:creationId xmlns:a16="http://schemas.microsoft.com/office/drawing/2014/main" id="{C22749D9-B40B-4052-A680-13FA4DD911B9}"/>
                    </a:ext>
                  </a:extLst>
                </p:cNvPr>
                <p:cNvPicPr>
                  <a:picLocks noChangeAspect="1"/>
                </p:cNvPicPr>
                <p:nvPr/>
              </p:nvPicPr>
              <p:blipFill rotWithShape="1">
                <a:blip r:embed="rId6"/>
                <a:srcRect r="45932"/>
                <a:stretch/>
              </p:blipFill>
              <p:spPr>
                <a:xfrm>
                  <a:off x="2048245" y="4596478"/>
                  <a:ext cx="2664522" cy="1416542"/>
                </a:xfrm>
                <a:prstGeom prst="rect">
                  <a:avLst/>
                </a:prstGeom>
              </p:spPr>
            </p:pic>
            <p:pic>
              <p:nvPicPr>
                <p:cNvPr id="18" name="Picture 17">
                  <a:extLst>
                    <a:ext uri="{FF2B5EF4-FFF2-40B4-BE49-F238E27FC236}">
                      <a16:creationId xmlns:a16="http://schemas.microsoft.com/office/drawing/2014/main" id="{C873C2DA-6907-4BA5-9195-04BA74138117}"/>
                    </a:ext>
                  </a:extLst>
                </p:cNvPr>
                <p:cNvPicPr>
                  <a:picLocks noChangeAspect="1"/>
                </p:cNvPicPr>
                <p:nvPr/>
              </p:nvPicPr>
              <p:blipFill rotWithShape="1">
                <a:blip r:embed="rId6"/>
                <a:srcRect l="88961"/>
                <a:stretch/>
              </p:blipFill>
              <p:spPr>
                <a:xfrm>
                  <a:off x="4712767" y="4596478"/>
                  <a:ext cx="544025" cy="141654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D145D5-B779-4FD6-A498-201C68DA6BEC}"/>
                        </a:ext>
                      </a:extLst>
                    </p:cNvPr>
                    <p:cNvSpPr txBox="1"/>
                    <p:nvPr/>
                  </p:nvSpPr>
                  <p:spPr>
                    <a:xfrm>
                      <a:off x="4823671" y="5057935"/>
                      <a:ext cx="322217" cy="307777"/>
                    </a:xfrm>
                    <a:prstGeom prst="rect">
                      <a:avLst/>
                    </a:prstGeom>
                    <a:solidFill>
                      <a:schemeClr val="bg1"/>
                    </a:solid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𝜙</m:t>
                                </m:r>
                              </m:e>
                              <m:sub>
                                <m:r>
                                  <a:rPr lang="en-US" sz="1400" b="0" i="1" dirty="0" smtClean="0">
                                    <a:latin typeface="Cambria Math" panose="02040503050406030204" pitchFamily="18" charset="0"/>
                                  </a:rPr>
                                  <m:t>2</m:t>
                                </m:r>
                              </m:sub>
                            </m:sSub>
                          </m:oMath>
                        </m:oMathPara>
                      </a14:m>
                      <a:endParaRPr lang="en-US" sz="1400" dirty="0"/>
                    </a:p>
                  </p:txBody>
                </p:sp>
              </mc:Choice>
              <mc:Fallback xmlns="">
                <p:sp>
                  <p:nvSpPr>
                    <p:cNvPr id="20" name="TextBox 19">
                      <a:extLst>
                        <a:ext uri="{FF2B5EF4-FFF2-40B4-BE49-F238E27FC236}">
                          <a16:creationId xmlns:a16="http://schemas.microsoft.com/office/drawing/2014/main" id="{CFD145D5-B779-4FD6-A498-201C68DA6BEC}"/>
                        </a:ext>
                      </a:extLst>
                    </p:cNvPr>
                    <p:cNvSpPr txBox="1">
                      <a:spLocks noRot="1" noChangeAspect="1" noMove="1" noResize="1" noEditPoints="1" noAdjustHandles="1" noChangeArrowheads="1" noChangeShapeType="1" noTextEdit="1"/>
                    </p:cNvSpPr>
                    <p:nvPr/>
                  </p:nvSpPr>
                  <p:spPr>
                    <a:xfrm>
                      <a:off x="4823671" y="5057935"/>
                      <a:ext cx="322217" cy="307777"/>
                    </a:xfrm>
                    <a:prstGeom prst="rect">
                      <a:avLst/>
                    </a:prstGeom>
                    <a:blipFill>
                      <a:blip r:embed="rId7"/>
                      <a:stretch>
                        <a:fillRect l="-13208" b="-8000"/>
                      </a:stretch>
                    </a:blipFill>
                  </p:spPr>
                  <p:txBody>
                    <a:bodyPr/>
                    <a:lstStyle/>
                    <a:p>
                      <a:r>
                        <a:rPr lang="en-US">
                          <a:noFill/>
                        </a:rPr>
                        <a:t> </a:t>
                      </a:r>
                    </a:p>
                  </p:txBody>
                </p:sp>
              </mc:Fallback>
            </mc:AlternateContent>
          </p:grpSp>
          <p:cxnSp>
            <p:nvCxnSpPr>
              <p:cNvPr id="22" name="Straight Connector 21">
                <a:extLst>
                  <a:ext uri="{FF2B5EF4-FFF2-40B4-BE49-F238E27FC236}">
                    <a16:creationId xmlns:a16="http://schemas.microsoft.com/office/drawing/2014/main" id="{12DAF857-01FB-4D9B-B80C-31AA3D999C43}"/>
                  </a:ext>
                </a:extLst>
              </p:cNvPr>
              <p:cNvCxnSpPr>
                <a:cxnSpLocks/>
              </p:cNvCxnSpPr>
              <p:nvPr/>
            </p:nvCxnSpPr>
            <p:spPr>
              <a:xfrm>
                <a:off x="4828026" y="5365712"/>
                <a:ext cx="31786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B180A52-96A3-4F97-A304-5A5A70FD6DDB}"/>
                    </a:ext>
                  </a:extLst>
                </p:cNvPr>
                <p:cNvSpPr txBox="1"/>
                <p:nvPr/>
              </p:nvSpPr>
              <p:spPr>
                <a:xfrm>
                  <a:off x="2075687" y="4508943"/>
                  <a:ext cx="401042" cy="338554"/>
                </a:xfrm>
                <a:prstGeom prst="rect">
                  <a:avLst/>
                </a:prstGeom>
                <a:solidFill>
                  <a:schemeClr val="bg1"/>
                </a:solid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𝜙</m:t>
                            </m:r>
                          </m:e>
                          <m:sup>
                            <m:r>
                              <a:rPr lang="en-US" sz="1600" b="0" i="1" dirty="0" smtClean="0">
                                <a:latin typeface="Cambria Math" panose="02040503050406030204" pitchFamily="18" charset="0"/>
                              </a:rPr>
                              <m:t>𝑒</m:t>
                            </m:r>
                          </m:sup>
                        </m:sSup>
                      </m:oMath>
                    </m:oMathPara>
                  </a14:m>
                  <a:endParaRPr lang="en-US" sz="1400" dirty="0"/>
                </a:p>
              </p:txBody>
            </p:sp>
          </mc:Choice>
          <mc:Fallback xmlns="">
            <p:sp>
              <p:nvSpPr>
                <p:cNvPr id="35" name="TextBox 34">
                  <a:extLst>
                    <a:ext uri="{FF2B5EF4-FFF2-40B4-BE49-F238E27FC236}">
                      <a16:creationId xmlns:a16="http://schemas.microsoft.com/office/drawing/2014/main" id="{3B180A52-96A3-4F97-A304-5A5A70FD6DDB}"/>
                    </a:ext>
                  </a:extLst>
                </p:cNvPr>
                <p:cNvSpPr txBox="1">
                  <a:spLocks noRot="1" noChangeAspect="1" noMove="1" noResize="1" noEditPoints="1" noAdjustHandles="1" noChangeArrowheads="1" noChangeShapeType="1" noTextEdit="1"/>
                </p:cNvSpPr>
                <p:nvPr/>
              </p:nvSpPr>
              <p:spPr>
                <a:xfrm>
                  <a:off x="2075687" y="4508943"/>
                  <a:ext cx="401042" cy="338554"/>
                </a:xfrm>
                <a:prstGeom prst="rect">
                  <a:avLst/>
                </a:prstGeom>
                <a:blipFill>
                  <a:blip r:embed="rId8"/>
                  <a:stretch>
                    <a:fillRect l="-9091"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24C0C9-797F-446C-AB93-0BF9FA3D2B80}"/>
                    </a:ext>
                  </a:extLst>
                </p:cNvPr>
                <p:cNvSpPr txBox="1"/>
                <p:nvPr/>
              </p:nvSpPr>
              <p:spPr>
                <a:xfrm>
                  <a:off x="2075687" y="5187720"/>
                  <a:ext cx="401042" cy="338554"/>
                </a:xfrm>
                <a:prstGeom prst="rect">
                  <a:avLst/>
                </a:prstGeom>
                <a:solidFill>
                  <a:schemeClr val="bg1"/>
                </a:solid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𝜙</m:t>
                            </m:r>
                          </m:e>
                          <m:sup>
                            <m:r>
                              <a:rPr lang="en-US" sz="1600" b="0" i="1" dirty="0" smtClean="0">
                                <a:latin typeface="Cambria Math" panose="02040503050406030204" pitchFamily="18" charset="0"/>
                              </a:rPr>
                              <m:t>𝑐</m:t>
                            </m:r>
                          </m:sup>
                        </m:sSup>
                      </m:oMath>
                    </m:oMathPara>
                  </a14:m>
                  <a:endParaRPr lang="en-US" sz="1400" dirty="0"/>
                </a:p>
              </p:txBody>
            </p:sp>
          </mc:Choice>
          <mc:Fallback xmlns="">
            <p:sp>
              <p:nvSpPr>
                <p:cNvPr id="36" name="TextBox 35">
                  <a:extLst>
                    <a:ext uri="{FF2B5EF4-FFF2-40B4-BE49-F238E27FC236}">
                      <a16:creationId xmlns:a16="http://schemas.microsoft.com/office/drawing/2014/main" id="{C324C0C9-797F-446C-AB93-0BF9FA3D2B80}"/>
                    </a:ext>
                  </a:extLst>
                </p:cNvPr>
                <p:cNvSpPr txBox="1">
                  <a:spLocks noRot="1" noChangeAspect="1" noMove="1" noResize="1" noEditPoints="1" noAdjustHandles="1" noChangeArrowheads="1" noChangeShapeType="1" noTextEdit="1"/>
                </p:cNvSpPr>
                <p:nvPr/>
              </p:nvSpPr>
              <p:spPr>
                <a:xfrm>
                  <a:off x="2075687" y="5187720"/>
                  <a:ext cx="401042" cy="338554"/>
                </a:xfrm>
                <a:prstGeom prst="rect">
                  <a:avLst/>
                </a:prstGeom>
                <a:blipFill>
                  <a:blip r:embed="rId9"/>
                  <a:stretch>
                    <a:fillRect l="-757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293C33F-90C1-41EB-922D-BDA6C8955501}"/>
                    </a:ext>
                  </a:extLst>
                </p:cNvPr>
                <p:cNvSpPr txBox="1"/>
                <p:nvPr/>
              </p:nvSpPr>
              <p:spPr>
                <a:xfrm>
                  <a:off x="2075687" y="5571273"/>
                  <a:ext cx="401042" cy="338554"/>
                </a:xfrm>
                <a:prstGeom prst="rect">
                  <a:avLst/>
                </a:prstGeom>
                <a:solidFill>
                  <a:schemeClr val="bg1"/>
                </a:solid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𝜙</m:t>
                            </m:r>
                          </m:e>
                          <m:sup>
                            <m:r>
                              <a:rPr lang="en-US" sz="1600" b="0" i="1" dirty="0" smtClean="0">
                                <a:latin typeface="Cambria Math" panose="02040503050406030204" pitchFamily="18" charset="0"/>
                              </a:rPr>
                              <m:t>𝑒𝑛</m:t>
                            </m:r>
                          </m:sup>
                        </m:sSup>
                      </m:oMath>
                    </m:oMathPara>
                  </a14:m>
                  <a:endParaRPr lang="en-US" sz="1400" dirty="0"/>
                </a:p>
              </p:txBody>
            </p:sp>
          </mc:Choice>
          <mc:Fallback xmlns="">
            <p:sp>
              <p:nvSpPr>
                <p:cNvPr id="37" name="TextBox 36">
                  <a:extLst>
                    <a:ext uri="{FF2B5EF4-FFF2-40B4-BE49-F238E27FC236}">
                      <a16:creationId xmlns:a16="http://schemas.microsoft.com/office/drawing/2014/main" id="{9293C33F-90C1-41EB-922D-BDA6C8955501}"/>
                    </a:ext>
                  </a:extLst>
                </p:cNvPr>
                <p:cNvSpPr txBox="1">
                  <a:spLocks noRot="1" noChangeAspect="1" noMove="1" noResize="1" noEditPoints="1" noAdjustHandles="1" noChangeArrowheads="1" noChangeShapeType="1" noTextEdit="1"/>
                </p:cNvSpPr>
                <p:nvPr/>
              </p:nvSpPr>
              <p:spPr>
                <a:xfrm>
                  <a:off x="2075687" y="5571273"/>
                  <a:ext cx="401042" cy="338554"/>
                </a:xfrm>
                <a:prstGeom prst="rect">
                  <a:avLst/>
                </a:prstGeom>
                <a:blipFill>
                  <a:blip r:embed="rId10"/>
                  <a:stretch>
                    <a:fillRect l="-21212" b="-89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31DD54-2FAC-4B70-9704-7C2A14843B6D}"/>
                  </a:ext>
                </a:extLst>
              </p:cNvPr>
              <p:cNvSpPr txBox="1"/>
              <p:nvPr/>
            </p:nvSpPr>
            <p:spPr>
              <a:xfrm>
                <a:off x="1780375" y="6210851"/>
                <a:ext cx="3592318" cy="307777"/>
              </a:xfrm>
              <a:prstGeom prst="rect">
                <a:avLst/>
              </a:prstGeom>
              <a:noFill/>
            </p:spPr>
            <p:txBody>
              <a:bodyPr wrap="square" rtlCol="0">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𝜙</m:t>
                        </m:r>
                      </m:e>
                      <m:sub>
                        <m:r>
                          <a:rPr lang="en-US" sz="1400" b="0" i="1" dirty="0" smtClean="0">
                            <a:latin typeface="Cambria Math" panose="02040503050406030204" pitchFamily="18" charset="0"/>
                          </a:rPr>
                          <m:t>1</m:t>
                        </m:r>
                      </m:sub>
                    </m:sSub>
                  </m:oMath>
                </a14:m>
                <a:r>
                  <a:rPr lang="en-US" sz="1400" dirty="0"/>
                  <a:t>: correctness of base classifier on neighbors</a:t>
                </a:r>
              </a:p>
            </p:txBody>
          </p:sp>
        </mc:Choice>
        <mc:Fallback xmlns="">
          <p:sp>
            <p:nvSpPr>
              <p:cNvPr id="39" name="TextBox 38">
                <a:extLst>
                  <a:ext uri="{FF2B5EF4-FFF2-40B4-BE49-F238E27FC236}">
                    <a16:creationId xmlns:a16="http://schemas.microsoft.com/office/drawing/2014/main" id="{B431DD54-2FAC-4B70-9704-7C2A14843B6D}"/>
                  </a:ext>
                </a:extLst>
              </p:cNvPr>
              <p:cNvSpPr txBox="1">
                <a:spLocks noRot="1" noChangeAspect="1" noMove="1" noResize="1" noEditPoints="1" noAdjustHandles="1" noChangeArrowheads="1" noChangeShapeType="1" noTextEdit="1"/>
              </p:cNvSpPr>
              <p:nvPr/>
            </p:nvSpPr>
            <p:spPr>
              <a:xfrm>
                <a:off x="1780375" y="6210851"/>
                <a:ext cx="3592318" cy="307777"/>
              </a:xfrm>
              <a:prstGeom prst="rect">
                <a:avLst/>
              </a:prstGeom>
              <a:blipFill>
                <a:blip r:embed="rId11"/>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E74228C-C77D-47A5-A534-88EC56CC4DB2}"/>
                  </a:ext>
                </a:extLst>
              </p:cNvPr>
              <p:cNvSpPr txBox="1"/>
              <p:nvPr/>
            </p:nvSpPr>
            <p:spPr>
              <a:xfrm>
                <a:off x="1780374" y="6434390"/>
                <a:ext cx="3998735" cy="307777"/>
              </a:xfrm>
              <a:prstGeom prst="rect">
                <a:avLst/>
              </a:prstGeom>
              <a:noFill/>
            </p:spPr>
            <p:txBody>
              <a:bodyPr wrap="square" rtlCol="0">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𝜙</m:t>
                        </m:r>
                      </m:e>
                      <m:sub>
                        <m:r>
                          <a:rPr lang="en-US" sz="1400" b="0" i="1" dirty="0" smtClean="0">
                            <a:latin typeface="Cambria Math" panose="02040503050406030204" pitchFamily="18" charset="0"/>
                          </a:rPr>
                          <m:t>2</m:t>
                        </m:r>
                      </m:sub>
                    </m:sSub>
                  </m:oMath>
                </a14:m>
                <a:r>
                  <a:rPr lang="en-US" sz="1400" dirty="0"/>
                  <a:t>: confidence of base classifier on target sequence</a:t>
                </a:r>
              </a:p>
            </p:txBody>
          </p:sp>
        </mc:Choice>
        <mc:Fallback xmlns="">
          <p:sp>
            <p:nvSpPr>
              <p:cNvPr id="40" name="TextBox 39">
                <a:extLst>
                  <a:ext uri="{FF2B5EF4-FFF2-40B4-BE49-F238E27FC236}">
                    <a16:creationId xmlns:a16="http://schemas.microsoft.com/office/drawing/2014/main" id="{BE74228C-C77D-47A5-A534-88EC56CC4DB2}"/>
                  </a:ext>
                </a:extLst>
              </p:cNvPr>
              <p:cNvSpPr txBox="1">
                <a:spLocks noRot="1" noChangeAspect="1" noMove="1" noResize="1" noEditPoints="1" noAdjustHandles="1" noChangeArrowheads="1" noChangeShapeType="1" noTextEdit="1"/>
              </p:cNvSpPr>
              <p:nvPr/>
            </p:nvSpPr>
            <p:spPr>
              <a:xfrm>
                <a:off x="1780374" y="6434390"/>
                <a:ext cx="3998735" cy="307777"/>
              </a:xfrm>
              <a:prstGeom prst="rect">
                <a:avLst/>
              </a:prstGeom>
              <a:blipFill>
                <a:blip r:embed="rId12"/>
                <a:stretch>
                  <a:fillRect t="-4000" b="-20000"/>
                </a:stretch>
              </a:blipFill>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7F5AD896-E50D-4F04-9747-5070FA106FEB}"/>
              </a:ext>
            </a:extLst>
          </p:cNvPr>
          <p:cNvGrpSpPr/>
          <p:nvPr/>
        </p:nvGrpSpPr>
        <p:grpSpPr>
          <a:xfrm>
            <a:off x="5579919" y="2035069"/>
            <a:ext cx="3346392" cy="4287551"/>
            <a:chOff x="5813412" y="1436016"/>
            <a:chExt cx="3346392" cy="4287551"/>
          </a:xfrm>
        </p:grpSpPr>
        <p:sp>
          <p:nvSpPr>
            <p:cNvPr id="51" name="TextBox 50">
              <a:extLst>
                <a:ext uri="{FF2B5EF4-FFF2-40B4-BE49-F238E27FC236}">
                  <a16:creationId xmlns:a16="http://schemas.microsoft.com/office/drawing/2014/main" id="{EE28C3AE-7208-4121-80E7-F86F99561604}"/>
                </a:ext>
              </a:extLst>
            </p:cNvPr>
            <p:cNvSpPr txBox="1"/>
            <p:nvPr/>
          </p:nvSpPr>
          <p:spPr>
            <a:xfrm>
              <a:off x="6029797" y="3413177"/>
              <a:ext cx="3130007" cy="307777"/>
            </a:xfrm>
            <a:prstGeom prst="rect">
              <a:avLst/>
            </a:prstGeom>
            <a:noFill/>
          </p:spPr>
          <p:txBody>
            <a:bodyPr wrap="square" rtlCol="0">
              <a:spAutoFit/>
            </a:bodyPr>
            <a:lstStyle/>
            <a:p>
              <a:r>
                <a:rPr lang="en-US" sz="1400" dirty="0"/>
                <a:t>Competent base classifiers are selected</a:t>
              </a:r>
            </a:p>
          </p:txBody>
        </p:sp>
        <p:grpSp>
          <p:nvGrpSpPr>
            <p:cNvPr id="73" name="Group 72">
              <a:extLst>
                <a:ext uri="{FF2B5EF4-FFF2-40B4-BE49-F238E27FC236}">
                  <a16:creationId xmlns:a16="http://schemas.microsoft.com/office/drawing/2014/main" id="{F65CCD00-A2E2-4FC1-B0DD-F589CC4DE0D0}"/>
                </a:ext>
              </a:extLst>
            </p:cNvPr>
            <p:cNvGrpSpPr/>
            <p:nvPr/>
          </p:nvGrpSpPr>
          <p:grpSpPr>
            <a:xfrm>
              <a:off x="5813412" y="1436016"/>
              <a:ext cx="3330888" cy="2892729"/>
              <a:chOff x="7484333" y="1093026"/>
              <a:chExt cx="3330888" cy="2892729"/>
            </a:xfrm>
          </p:grpSpPr>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C300C5FA-7D4F-4534-88BC-3486AD185559}"/>
                      </a:ext>
                    </a:extLst>
                  </p:cNvPr>
                  <p:cNvSpPr/>
                  <p:nvPr/>
                </p:nvSpPr>
                <p:spPr>
                  <a:xfrm>
                    <a:off x="7705171" y="1093026"/>
                    <a:ext cx="636491" cy="504444"/>
                  </a:xfrm>
                  <a:prstGeom prst="roundRect">
                    <a:avLst/>
                  </a:prstGeom>
                  <a:solidFill>
                    <a:srgbClr val="CFE2F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𝐶𝐶</m:t>
                              </m:r>
                            </m:e>
                            <m:sup>
                              <m:r>
                                <a:rPr lang="en-US" sz="1600" b="0" i="1" smtClean="0">
                                  <a:solidFill>
                                    <a:schemeClr val="tx1"/>
                                  </a:solidFill>
                                  <a:latin typeface="Cambria Math" panose="02040503050406030204" pitchFamily="18" charset="0"/>
                                </a:rPr>
                                <m:t>𝑒</m:t>
                              </m:r>
                            </m:sup>
                          </m:sSup>
                        </m:oMath>
                      </m:oMathPara>
                    </a14:m>
                    <a:endParaRPr lang="en-US" dirty="0"/>
                  </a:p>
                </p:txBody>
              </p:sp>
            </mc:Choice>
            <mc:Fallback xmlns="">
              <p:sp>
                <p:nvSpPr>
                  <p:cNvPr id="43" name="Rectangle: Rounded Corners 42">
                    <a:extLst>
                      <a:ext uri="{FF2B5EF4-FFF2-40B4-BE49-F238E27FC236}">
                        <a16:creationId xmlns:a16="http://schemas.microsoft.com/office/drawing/2014/main" id="{C300C5FA-7D4F-4534-88BC-3486AD185559}"/>
                      </a:ext>
                    </a:extLst>
                  </p:cNvPr>
                  <p:cNvSpPr>
                    <a:spLocks noRot="1" noChangeAspect="1" noMove="1" noResize="1" noEditPoints="1" noAdjustHandles="1" noChangeArrowheads="1" noChangeShapeType="1" noTextEdit="1"/>
                  </p:cNvSpPr>
                  <p:nvPr/>
                </p:nvSpPr>
                <p:spPr>
                  <a:xfrm>
                    <a:off x="7705171" y="1093026"/>
                    <a:ext cx="636491" cy="504444"/>
                  </a:xfrm>
                  <a:prstGeom prst="roundRect">
                    <a:avLst/>
                  </a:prstGeom>
                  <a:blipFill>
                    <a:blip r:embed="rId13"/>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756097FE-ED07-4527-9530-F052F65F842B}"/>
                      </a:ext>
                    </a:extLst>
                  </p:cNvPr>
                  <p:cNvSpPr/>
                  <p:nvPr/>
                </p:nvSpPr>
                <p:spPr>
                  <a:xfrm>
                    <a:off x="8853440" y="1093026"/>
                    <a:ext cx="636491" cy="504444"/>
                  </a:xfrm>
                  <a:prstGeom prst="roundRect">
                    <a:avLst/>
                  </a:prstGeom>
                  <a:solidFill>
                    <a:srgbClr val="CFE2F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𝐶𝐶</m:t>
                              </m:r>
                            </m:e>
                            <m:sup>
                              <m:r>
                                <a:rPr lang="en-US" sz="1600" b="0" i="1" smtClean="0">
                                  <a:solidFill>
                                    <a:schemeClr val="tx1"/>
                                  </a:solidFill>
                                  <a:latin typeface="Cambria Math" panose="02040503050406030204" pitchFamily="18" charset="0"/>
                                </a:rPr>
                                <m:t>𝑐</m:t>
                              </m:r>
                            </m:sup>
                          </m:sSup>
                        </m:oMath>
                      </m:oMathPara>
                    </a14:m>
                    <a:endParaRPr lang="en-US" dirty="0"/>
                  </a:p>
                </p:txBody>
              </p:sp>
            </mc:Choice>
            <mc:Fallback xmlns="">
              <p:sp>
                <p:nvSpPr>
                  <p:cNvPr id="44" name="Rectangle: Rounded Corners 43">
                    <a:extLst>
                      <a:ext uri="{FF2B5EF4-FFF2-40B4-BE49-F238E27FC236}">
                        <a16:creationId xmlns:a16="http://schemas.microsoft.com/office/drawing/2014/main" id="{756097FE-ED07-4527-9530-F052F65F842B}"/>
                      </a:ext>
                    </a:extLst>
                  </p:cNvPr>
                  <p:cNvSpPr>
                    <a:spLocks noRot="1" noChangeAspect="1" noMove="1" noResize="1" noEditPoints="1" noAdjustHandles="1" noChangeArrowheads="1" noChangeShapeType="1" noTextEdit="1"/>
                  </p:cNvSpPr>
                  <p:nvPr/>
                </p:nvSpPr>
                <p:spPr>
                  <a:xfrm>
                    <a:off x="8853440" y="1093026"/>
                    <a:ext cx="636491" cy="504444"/>
                  </a:xfrm>
                  <a:prstGeom prst="roundRect">
                    <a:avLst/>
                  </a:prstGeom>
                  <a:blipFill>
                    <a:blip r:embed="rId14"/>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Rounded Corners 44">
                    <a:extLst>
                      <a:ext uri="{FF2B5EF4-FFF2-40B4-BE49-F238E27FC236}">
                        <a16:creationId xmlns:a16="http://schemas.microsoft.com/office/drawing/2014/main" id="{C9D98159-FD9C-426F-85F3-49C40775EC6C}"/>
                      </a:ext>
                    </a:extLst>
                  </p:cNvPr>
                  <p:cNvSpPr/>
                  <p:nvPr/>
                </p:nvSpPr>
                <p:spPr>
                  <a:xfrm>
                    <a:off x="9953332" y="1111061"/>
                    <a:ext cx="636491" cy="504444"/>
                  </a:xfrm>
                  <a:prstGeom prst="roundRect">
                    <a:avLst/>
                  </a:prstGeom>
                  <a:solidFill>
                    <a:srgbClr val="CFE2F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𝐶𝐶</m:t>
                              </m:r>
                            </m:e>
                            <m:sup>
                              <m:r>
                                <a:rPr lang="en-US" sz="1600" b="0" i="1" smtClean="0">
                                  <a:solidFill>
                                    <a:schemeClr val="tx1"/>
                                  </a:solidFill>
                                  <a:latin typeface="Cambria Math" panose="02040503050406030204" pitchFamily="18" charset="0"/>
                                </a:rPr>
                                <m:t>𝑒𝑛</m:t>
                              </m:r>
                            </m:sup>
                          </m:sSup>
                        </m:oMath>
                      </m:oMathPara>
                    </a14:m>
                    <a:endParaRPr lang="en-US" dirty="0"/>
                  </a:p>
                </p:txBody>
              </p:sp>
            </mc:Choice>
            <mc:Fallback xmlns="">
              <p:sp>
                <p:nvSpPr>
                  <p:cNvPr id="45" name="Rectangle: Rounded Corners 44">
                    <a:extLst>
                      <a:ext uri="{FF2B5EF4-FFF2-40B4-BE49-F238E27FC236}">
                        <a16:creationId xmlns:a16="http://schemas.microsoft.com/office/drawing/2014/main" id="{C9D98159-FD9C-426F-85F3-49C40775EC6C}"/>
                      </a:ext>
                    </a:extLst>
                  </p:cNvPr>
                  <p:cNvSpPr>
                    <a:spLocks noRot="1" noChangeAspect="1" noMove="1" noResize="1" noEditPoints="1" noAdjustHandles="1" noChangeArrowheads="1" noChangeShapeType="1" noTextEdit="1"/>
                  </p:cNvSpPr>
                  <p:nvPr/>
                </p:nvSpPr>
                <p:spPr>
                  <a:xfrm>
                    <a:off x="9953332" y="1111061"/>
                    <a:ext cx="636491" cy="504444"/>
                  </a:xfrm>
                  <a:prstGeom prst="roundRect">
                    <a:avLst/>
                  </a:prstGeom>
                  <a:blipFill>
                    <a:blip r:embed="rId15"/>
                    <a:stretch>
                      <a:fillRect/>
                    </a:stretch>
                  </a:blipFill>
                  <a:ln>
                    <a:solidFill>
                      <a:schemeClr val="tx1">
                        <a:lumMod val="50000"/>
                        <a:lumOff val="50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9F6FA9B-5059-42F0-9C9E-38918AEA982E}"/>
                  </a:ext>
                </a:extLst>
              </p:cNvPr>
              <p:cNvCxnSpPr>
                <a:cxnSpLocks/>
                <a:stCxn id="43" idx="2"/>
                <a:endCxn id="48" idx="0"/>
              </p:cNvCxnSpPr>
              <p:nvPr/>
            </p:nvCxnSpPr>
            <p:spPr>
              <a:xfrm flipH="1">
                <a:off x="8022791" y="1597470"/>
                <a:ext cx="626" cy="632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C2161531-651A-4E43-93A9-2DEF2E4B8475}"/>
                      </a:ext>
                    </a:extLst>
                  </p:cNvPr>
                  <p:cNvSpPr/>
                  <p:nvPr/>
                </p:nvSpPr>
                <p:spPr>
                  <a:xfrm>
                    <a:off x="7484333" y="2230239"/>
                    <a:ext cx="1076915" cy="779680"/>
                  </a:xfrm>
                  <a:prstGeom prst="roundRect">
                    <a:avLst/>
                  </a:prstGeom>
                  <a:solidFill>
                    <a:srgbClr val="B4D8A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𝐶𝑆</m:t>
                              </m:r>
                            </m:e>
                            <m:sub>
                              <m:r>
                                <a:rPr lang="en-US" sz="1200" b="0" i="1" smtClean="0">
                                  <a:solidFill>
                                    <a:schemeClr val="tx1"/>
                                  </a:solidFill>
                                  <a:latin typeface="Cambria Math" panose="02040503050406030204" pitchFamily="18" charset="0"/>
                                </a:rPr>
                                <m:t>𝑒</m:t>
                              </m:r>
                            </m:sub>
                          </m:sSub>
                          <m:r>
                            <a:rPr lang="en-US" sz="1200" b="0" i="1" smtClean="0">
                              <a:solidFill>
                                <a:schemeClr val="tx1"/>
                              </a:solidFill>
                              <a:latin typeface="Cambria Math" panose="02040503050406030204" pitchFamily="18" charset="0"/>
                            </a:rPr>
                            <m:t>=0.97</m:t>
                          </m:r>
                        </m:oMath>
                      </m:oMathPara>
                    </a14:m>
                    <a:endParaRPr lang="en-US" sz="1200" b="0" dirty="0">
                      <a:solidFill>
                        <a:schemeClr val="tx1"/>
                      </a:solidFill>
                    </a:endParaRPr>
                  </a:p>
                  <a:p>
                    <a:pPr algn="ctr"/>
                    <a:r>
                      <a:rPr lang="en-US" sz="1200" dirty="0">
                        <a:solidFill>
                          <a:schemeClr val="tx1"/>
                        </a:solidFill>
                        <a:latin typeface="Cambria Math" panose="02040503050406030204" pitchFamily="18" charset="0"/>
                        <a:ea typeface="Cambria Math" panose="02040503050406030204" pitchFamily="18" charset="0"/>
                      </a:rPr>
                      <a:t>Emotion Branch</a:t>
                    </a:r>
                    <a:endParaRPr lang="en-US" sz="1200" b="0" dirty="0">
                      <a:solidFill>
                        <a:schemeClr val="tx1"/>
                      </a:solidFill>
                      <a:latin typeface="Cambria Math" panose="02040503050406030204" pitchFamily="18" charset="0"/>
                      <a:ea typeface="Cambria Math" panose="02040503050406030204" pitchFamily="18" charset="0"/>
                    </a:endParaRPr>
                  </a:p>
                </p:txBody>
              </p:sp>
            </mc:Choice>
            <mc:Fallback xmlns="">
              <p:sp>
                <p:nvSpPr>
                  <p:cNvPr id="48" name="Rectangle: Rounded Corners 47">
                    <a:extLst>
                      <a:ext uri="{FF2B5EF4-FFF2-40B4-BE49-F238E27FC236}">
                        <a16:creationId xmlns:a16="http://schemas.microsoft.com/office/drawing/2014/main" id="{C2161531-651A-4E43-93A9-2DEF2E4B8475}"/>
                      </a:ext>
                    </a:extLst>
                  </p:cNvPr>
                  <p:cNvSpPr>
                    <a:spLocks noRot="1" noChangeAspect="1" noMove="1" noResize="1" noEditPoints="1" noAdjustHandles="1" noChangeArrowheads="1" noChangeShapeType="1" noTextEdit="1"/>
                  </p:cNvSpPr>
                  <p:nvPr/>
                </p:nvSpPr>
                <p:spPr>
                  <a:xfrm>
                    <a:off x="7484333" y="2230239"/>
                    <a:ext cx="1076915" cy="779680"/>
                  </a:xfrm>
                  <a:prstGeom prst="roundRect">
                    <a:avLst/>
                  </a:prstGeom>
                  <a:blipFill>
                    <a:blip r:embed="rId16"/>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1CAC6D94-B0F1-433A-A023-54495DBBAA4B}"/>
                      </a:ext>
                    </a:extLst>
                  </p:cNvPr>
                  <p:cNvSpPr/>
                  <p:nvPr/>
                </p:nvSpPr>
                <p:spPr>
                  <a:xfrm>
                    <a:off x="9738306" y="2227227"/>
                    <a:ext cx="1076915" cy="779680"/>
                  </a:xfrm>
                  <a:prstGeom prst="roundRect">
                    <a:avLst/>
                  </a:prstGeom>
                  <a:solidFill>
                    <a:srgbClr val="B4D8A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𝐶𝑆</m:t>
                              </m:r>
                            </m:e>
                            <m:sub>
                              <m:r>
                                <a:rPr lang="en-US" sz="1200" b="0" i="1" smtClean="0">
                                  <a:solidFill>
                                    <a:schemeClr val="tx1"/>
                                  </a:solidFill>
                                  <a:latin typeface="Cambria Math" panose="02040503050406030204" pitchFamily="18" charset="0"/>
                                </a:rPr>
                                <m:t>𝑒𝑛</m:t>
                              </m:r>
                            </m:sub>
                          </m:sSub>
                          <m:r>
                            <a:rPr lang="en-US" sz="1200" b="0" i="1" smtClean="0">
                              <a:solidFill>
                                <a:schemeClr val="tx1"/>
                              </a:solidFill>
                              <a:latin typeface="Cambria Math" panose="02040503050406030204" pitchFamily="18" charset="0"/>
                            </a:rPr>
                            <m:t>=0.99</m:t>
                          </m:r>
                        </m:oMath>
                      </m:oMathPara>
                    </a14:m>
                    <a:endParaRPr lang="en-US" sz="1200" b="0" dirty="0">
                      <a:solidFill>
                        <a:schemeClr val="tx1"/>
                      </a:solidFill>
                    </a:endParaRPr>
                  </a:p>
                  <a:p>
                    <a:pPr algn="ctr"/>
                    <a:r>
                      <a:rPr lang="en-US" sz="1200" dirty="0">
                        <a:solidFill>
                          <a:schemeClr val="tx1"/>
                        </a:solidFill>
                        <a:latin typeface="Cambria Math" panose="02040503050406030204" pitchFamily="18" charset="0"/>
                        <a:ea typeface="Cambria Math" panose="02040503050406030204" pitchFamily="18" charset="0"/>
                      </a:rPr>
                      <a:t>Engagement Branch</a:t>
                    </a:r>
                    <a:endParaRPr lang="en-US" sz="1200" b="0" dirty="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Rounded Corners 48">
                    <a:extLst>
                      <a:ext uri="{FF2B5EF4-FFF2-40B4-BE49-F238E27FC236}">
                        <a16:creationId xmlns:a16="http://schemas.microsoft.com/office/drawing/2014/main" id="{1CAC6D94-B0F1-433A-A023-54495DBBAA4B}"/>
                      </a:ext>
                    </a:extLst>
                  </p:cNvPr>
                  <p:cNvSpPr>
                    <a:spLocks noRot="1" noChangeAspect="1" noMove="1" noResize="1" noEditPoints="1" noAdjustHandles="1" noChangeArrowheads="1" noChangeShapeType="1" noTextEdit="1"/>
                  </p:cNvSpPr>
                  <p:nvPr/>
                </p:nvSpPr>
                <p:spPr>
                  <a:xfrm>
                    <a:off x="9738306" y="2227227"/>
                    <a:ext cx="1076915" cy="779680"/>
                  </a:xfrm>
                  <a:prstGeom prst="roundRect">
                    <a:avLst/>
                  </a:prstGeom>
                  <a:blipFill>
                    <a:blip r:embed="rId17"/>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Rounded Corners 49">
                    <a:extLst>
                      <a:ext uri="{FF2B5EF4-FFF2-40B4-BE49-F238E27FC236}">
                        <a16:creationId xmlns:a16="http://schemas.microsoft.com/office/drawing/2014/main" id="{86EF0721-8814-4C30-BB7D-518AB3CD8A0B}"/>
                      </a:ext>
                    </a:extLst>
                  </p:cNvPr>
                  <p:cNvSpPr/>
                  <p:nvPr/>
                </p:nvSpPr>
                <p:spPr>
                  <a:xfrm>
                    <a:off x="8667097" y="2230239"/>
                    <a:ext cx="1009178" cy="779680"/>
                  </a:xfrm>
                  <a:prstGeom prst="round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𝐶𝑆</m:t>
                              </m:r>
                            </m:e>
                            <m:sub>
                              <m:r>
                                <a:rPr lang="en-US" sz="1200" b="0" i="1" smtClean="0">
                                  <a:solidFill>
                                    <a:schemeClr val="tx1"/>
                                  </a:solidFill>
                                  <a:latin typeface="Cambria Math" panose="02040503050406030204" pitchFamily="18" charset="0"/>
                                </a:rPr>
                                <m:t>𝑐</m:t>
                              </m:r>
                            </m:sub>
                          </m:sSub>
                          <m:r>
                            <a:rPr lang="en-US" sz="1200" b="0" i="1" smtClean="0">
                              <a:solidFill>
                                <a:schemeClr val="tx1"/>
                              </a:solidFill>
                              <a:latin typeface="Cambria Math" panose="02040503050406030204" pitchFamily="18" charset="0"/>
                            </a:rPr>
                            <m:t>=0.08</m:t>
                          </m:r>
                        </m:oMath>
                      </m:oMathPara>
                    </a14:m>
                    <a:endParaRPr lang="en-US" sz="1200" dirty="0">
                      <a:solidFill>
                        <a:schemeClr val="tx1"/>
                      </a:solidFill>
                    </a:endParaRPr>
                  </a:p>
                  <a:p>
                    <a:pPr algn="ctr"/>
                    <a:r>
                      <a:rPr lang="en-US" sz="1200" dirty="0">
                        <a:solidFill>
                          <a:schemeClr val="tx1"/>
                        </a:solidFill>
                        <a:latin typeface="Cambria Math" panose="02040503050406030204" pitchFamily="18" charset="0"/>
                        <a:ea typeface="Cambria Math" panose="02040503050406030204" pitchFamily="18" charset="0"/>
                      </a:rPr>
                      <a:t>Conv Branch</a:t>
                    </a:r>
                    <a:endParaRPr lang="en-US" sz="1200" b="0" dirty="0">
                      <a:solidFill>
                        <a:schemeClr val="tx1"/>
                      </a:solidFill>
                      <a:latin typeface="Cambria Math" panose="02040503050406030204" pitchFamily="18" charset="0"/>
                      <a:ea typeface="Cambria Math" panose="02040503050406030204" pitchFamily="18" charset="0"/>
                    </a:endParaRPr>
                  </a:p>
                </p:txBody>
              </p:sp>
            </mc:Choice>
            <mc:Fallback xmlns="">
              <p:sp>
                <p:nvSpPr>
                  <p:cNvPr id="50" name="Rectangle: Rounded Corners 49">
                    <a:extLst>
                      <a:ext uri="{FF2B5EF4-FFF2-40B4-BE49-F238E27FC236}">
                        <a16:creationId xmlns:a16="http://schemas.microsoft.com/office/drawing/2014/main" id="{86EF0721-8814-4C30-BB7D-518AB3CD8A0B}"/>
                      </a:ext>
                    </a:extLst>
                  </p:cNvPr>
                  <p:cNvSpPr>
                    <a:spLocks noRot="1" noChangeAspect="1" noMove="1" noResize="1" noEditPoints="1" noAdjustHandles="1" noChangeArrowheads="1" noChangeShapeType="1" noTextEdit="1"/>
                  </p:cNvSpPr>
                  <p:nvPr/>
                </p:nvSpPr>
                <p:spPr>
                  <a:xfrm>
                    <a:off x="8667097" y="2230239"/>
                    <a:ext cx="1009178" cy="779680"/>
                  </a:xfrm>
                  <a:prstGeom prst="roundRect">
                    <a:avLst/>
                  </a:prstGeom>
                  <a:blipFill>
                    <a:blip r:embed="rId18"/>
                    <a:stretch>
                      <a:fillRect/>
                    </a:stretch>
                  </a:blipFill>
                  <a:ln>
                    <a:solidFill>
                      <a:schemeClr val="tx1">
                        <a:lumMod val="50000"/>
                        <a:lumOff val="50000"/>
                      </a:schemeClr>
                    </a:solid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F06F658-AE91-456A-B386-D862B3771364}"/>
                  </a:ext>
                </a:extLst>
              </p:cNvPr>
              <p:cNvGrpSpPr/>
              <p:nvPr/>
            </p:nvGrpSpPr>
            <p:grpSpPr>
              <a:xfrm>
                <a:off x="7667003" y="3585816"/>
                <a:ext cx="704482" cy="392304"/>
                <a:chOff x="6679987" y="3534012"/>
                <a:chExt cx="704482" cy="392304"/>
              </a:xfrm>
            </p:grpSpPr>
            <p:sp>
              <p:nvSpPr>
                <p:cNvPr id="52" name="Flowchart: Terminator 51">
                  <a:extLst>
                    <a:ext uri="{FF2B5EF4-FFF2-40B4-BE49-F238E27FC236}">
                      <a16:creationId xmlns:a16="http://schemas.microsoft.com/office/drawing/2014/main" id="{B6374A02-BA7C-4B05-83E1-35183C533012}"/>
                    </a:ext>
                  </a:extLst>
                </p:cNvPr>
                <p:cNvSpPr/>
                <p:nvPr/>
              </p:nvSpPr>
              <p:spPr>
                <a:xfrm>
                  <a:off x="6679987" y="3534012"/>
                  <a:ext cx="704482" cy="392304"/>
                </a:xfrm>
                <a:prstGeom prst="flowChartTerminator">
                  <a:avLst/>
                </a:prstGeom>
                <a:noFill/>
                <a:ln>
                  <a:solidFill>
                    <a:srgbClr val="C1C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5FC0F51-1C1A-4057-9B2E-F979DDBCE5C3}"/>
                    </a:ext>
                  </a:extLst>
                </p:cNvPr>
                <p:cNvSpPr txBox="1"/>
                <p:nvPr/>
              </p:nvSpPr>
              <p:spPr>
                <a:xfrm>
                  <a:off x="6798704" y="3590884"/>
                  <a:ext cx="497603" cy="276999"/>
                </a:xfrm>
                <a:prstGeom prst="rect">
                  <a:avLst/>
                </a:prstGeom>
                <a:noFill/>
              </p:spPr>
              <p:txBody>
                <a:bodyPr wrap="square" rtlCol="0">
                  <a:spAutoFit/>
                </a:bodyPr>
                <a:lstStyle/>
                <a:p>
                  <a:r>
                    <a:rPr lang="en-US" sz="1200" dirty="0">
                      <a:solidFill>
                        <a:srgbClr val="388600"/>
                      </a:solidFill>
                      <a:latin typeface="Cambria Math" panose="02040503050406030204" pitchFamily="18" charset="0"/>
                      <a:ea typeface="Cambria Math" panose="02040503050406030204" pitchFamily="18" charset="0"/>
                    </a:rPr>
                    <a:t>High</a:t>
                  </a:r>
                </a:p>
              </p:txBody>
            </p:sp>
          </p:grpSp>
          <p:grpSp>
            <p:nvGrpSpPr>
              <p:cNvPr id="55" name="Group 54">
                <a:extLst>
                  <a:ext uri="{FF2B5EF4-FFF2-40B4-BE49-F238E27FC236}">
                    <a16:creationId xmlns:a16="http://schemas.microsoft.com/office/drawing/2014/main" id="{C601D208-E5A7-432B-93D7-9683F7A047DD}"/>
                  </a:ext>
                </a:extLst>
              </p:cNvPr>
              <p:cNvGrpSpPr/>
              <p:nvPr/>
            </p:nvGrpSpPr>
            <p:grpSpPr>
              <a:xfrm>
                <a:off x="9936577" y="3593451"/>
                <a:ext cx="704482" cy="392304"/>
                <a:chOff x="6682589" y="3530161"/>
                <a:chExt cx="704482" cy="392304"/>
              </a:xfrm>
            </p:grpSpPr>
            <p:sp>
              <p:nvSpPr>
                <p:cNvPr id="56" name="Flowchart: Terminator 55">
                  <a:extLst>
                    <a:ext uri="{FF2B5EF4-FFF2-40B4-BE49-F238E27FC236}">
                      <a16:creationId xmlns:a16="http://schemas.microsoft.com/office/drawing/2014/main" id="{69FD085E-38D7-407E-A7FD-84D77B42BE61}"/>
                    </a:ext>
                  </a:extLst>
                </p:cNvPr>
                <p:cNvSpPr/>
                <p:nvPr/>
              </p:nvSpPr>
              <p:spPr>
                <a:xfrm>
                  <a:off x="6682589" y="3530161"/>
                  <a:ext cx="704482" cy="392304"/>
                </a:xfrm>
                <a:prstGeom prst="flowChartTerminator">
                  <a:avLst/>
                </a:prstGeom>
                <a:noFill/>
                <a:ln>
                  <a:solidFill>
                    <a:srgbClr val="C1C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FABE385-4CC3-4333-AF49-163A8BE27CEA}"/>
                    </a:ext>
                  </a:extLst>
                </p:cNvPr>
                <p:cNvSpPr txBox="1"/>
                <p:nvPr/>
              </p:nvSpPr>
              <p:spPr>
                <a:xfrm>
                  <a:off x="6777455" y="3587031"/>
                  <a:ext cx="502695" cy="276999"/>
                </a:xfrm>
                <a:prstGeom prst="rect">
                  <a:avLst/>
                </a:prstGeom>
                <a:noFill/>
              </p:spPr>
              <p:txBody>
                <a:bodyPr wrap="square" rtlCol="0">
                  <a:spAutoFit/>
                </a:bodyPr>
                <a:lstStyle/>
                <a:p>
                  <a:r>
                    <a:rPr lang="en-US" sz="1200" dirty="0">
                      <a:solidFill>
                        <a:srgbClr val="388600"/>
                      </a:solidFill>
                      <a:latin typeface="Cambria Math" panose="02040503050406030204" pitchFamily="18" charset="0"/>
                      <a:ea typeface="Cambria Math" panose="02040503050406030204" pitchFamily="18" charset="0"/>
                    </a:rPr>
                    <a:t>High</a:t>
                  </a:r>
                  <a:endParaRPr lang="en-US" dirty="0">
                    <a:solidFill>
                      <a:srgbClr val="388600"/>
                    </a:solidFill>
                    <a:latin typeface="Cambria Math" panose="02040503050406030204" pitchFamily="18" charset="0"/>
                    <a:ea typeface="Cambria Math" panose="02040503050406030204" pitchFamily="18" charset="0"/>
                  </a:endParaRPr>
                </a:p>
              </p:txBody>
            </p:sp>
          </p:grpSp>
          <p:cxnSp>
            <p:nvCxnSpPr>
              <p:cNvPr id="60" name="Straight Arrow Connector 59">
                <a:extLst>
                  <a:ext uri="{FF2B5EF4-FFF2-40B4-BE49-F238E27FC236}">
                    <a16:creationId xmlns:a16="http://schemas.microsoft.com/office/drawing/2014/main" id="{957ABD59-32FC-4AE8-BE96-07C9609B9098}"/>
                  </a:ext>
                </a:extLst>
              </p:cNvPr>
              <p:cNvCxnSpPr>
                <a:cxnSpLocks/>
                <a:stCxn id="45" idx="2"/>
              </p:cNvCxnSpPr>
              <p:nvPr/>
            </p:nvCxnSpPr>
            <p:spPr>
              <a:xfrm flipH="1">
                <a:off x="10258706" y="1615505"/>
                <a:ext cx="12872" cy="600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4B7A237-DB65-422B-A18B-C362A51B547F}"/>
                  </a:ext>
                </a:extLst>
              </p:cNvPr>
              <p:cNvCxnSpPr>
                <a:cxnSpLocks/>
                <a:stCxn id="44" idx="2"/>
                <a:endCxn id="50" idx="0"/>
              </p:cNvCxnSpPr>
              <p:nvPr/>
            </p:nvCxnSpPr>
            <p:spPr>
              <a:xfrm>
                <a:off x="9171686" y="1597470"/>
                <a:ext cx="0" cy="63276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90EA405-7433-4E06-B279-600A46686A87}"/>
                  </a:ext>
                </a:extLst>
              </p:cNvPr>
              <p:cNvCxnSpPr>
                <a:cxnSpLocks/>
                <a:stCxn id="48" idx="2"/>
                <a:endCxn id="52" idx="0"/>
              </p:cNvCxnSpPr>
              <p:nvPr/>
            </p:nvCxnSpPr>
            <p:spPr>
              <a:xfrm flipH="1">
                <a:off x="8019244" y="3009919"/>
                <a:ext cx="3547" cy="57589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A48F78-8C84-47BD-BBCB-840C00756909}"/>
                  </a:ext>
                </a:extLst>
              </p:cNvPr>
              <p:cNvCxnSpPr>
                <a:cxnSpLocks/>
                <a:stCxn id="49" idx="2"/>
                <a:endCxn id="56" idx="0"/>
              </p:cNvCxnSpPr>
              <p:nvPr/>
            </p:nvCxnSpPr>
            <p:spPr>
              <a:xfrm>
                <a:off x="10276764" y="3006907"/>
                <a:ext cx="12054" cy="58654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A327E3D-7938-49C3-B853-A83C850D1355}"/>
                    </a:ext>
                  </a:extLst>
                </p:cNvPr>
                <p:cNvSpPr txBox="1"/>
                <p:nvPr/>
              </p:nvSpPr>
              <p:spPr>
                <a:xfrm>
                  <a:off x="5976728" y="4429358"/>
                  <a:ext cx="3105988" cy="738664"/>
                </a:xfrm>
                <a:prstGeom prst="rect">
                  <a:avLst/>
                </a:prstGeom>
                <a:noFill/>
                <a:ln>
                  <a:solidFill>
                    <a:schemeClr val="tx1"/>
                  </a:solidFill>
                </a:ln>
              </p:spPr>
              <p:txBody>
                <a:bodyPr wrap="square" rtlCol="0">
                  <a:spAutoFit/>
                </a:bodyPr>
                <a:lstStyle/>
                <a:p>
                  <a:r>
                    <a:rPr lang="en-US" sz="1400" dirty="0">
                      <a:latin typeface="Cambria Math" panose="02040503050406030204" pitchFamily="18" charset="0"/>
                      <a:ea typeface="Cambria Math" panose="02040503050406030204" pitchFamily="18" charset="0"/>
                    </a:rPr>
                    <a:t>Votes:</a:t>
                  </a:r>
                </a:p>
                <a:p>
                  <a:r>
                    <a:rPr lang="en-US" sz="1400" dirty="0">
                      <a:latin typeface="Cambria Math" panose="02040503050406030204" pitchFamily="18" charset="0"/>
                      <a:ea typeface="Cambria Math" panose="02040503050406030204" pitchFamily="18" charset="0"/>
                    </a:rPr>
                    <a:t>High: 0.97(</a:t>
                  </a:r>
                  <a14:m>
                    <m:oMath xmlns:m="http://schemas.openxmlformats.org/officeDocument/2006/math">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𝐶𝑆</m:t>
                          </m:r>
                        </m:e>
                        <m:sub>
                          <m:r>
                            <a:rPr lang="en-US" sz="1400" b="0" i="1" smtClean="0">
                              <a:solidFill>
                                <a:schemeClr val="tx1"/>
                              </a:solidFill>
                              <a:latin typeface="Cambria Math" panose="02040503050406030204" pitchFamily="18" charset="0"/>
                              <a:ea typeface="Cambria Math" panose="02040503050406030204" pitchFamily="18" charset="0"/>
                            </a:rPr>
                            <m:t>𝑒</m:t>
                          </m:r>
                        </m:sub>
                      </m:sSub>
                    </m:oMath>
                  </a14:m>
                  <a:r>
                    <a:rPr lang="en-US" sz="1400" dirty="0">
                      <a:latin typeface="Cambria Math" panose="02040503050406030204" pitchFamily="18" charset="0"/>
                      <a:ea typeface="Cambria Math" panose="02040503050406030204" pitchFamily="18" charset="0"/>
                    </a:rPr>
                    <a:t>) + 0.99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𝐶𝑆</m:t>
                          </m:r>
                        </m:e>
                        <m:sub>
                          <m:r>
                            <a:rPr lang="en-US" sz="1400" i="1">
                              <a:latin typeface="Cambria Math" panose="02040503050406030204" pitchFamily="18" charset="0"/>
                              <a:ea typeface="Cambria Math" panose="02040503050406030204" pitchFamily="18" charset="0"/>
                            </a:rPr>
                            <m:t>𝑒𝑛</m:t>
                          </m:r>
                        </m:sub>
                      </m:sSub>
                    </m:oMath>
                  </a14:m>
                  <a:r>
                    <a:rPr lang="en-US" sz="1400" dirty="0">
                      <a:latin typeface="Cambria Math" panose="02040503050406030204" pitchFamily="18" charset="0"/>
                      <a:ea typeface="Cambria Math" panose="02040503050406030204" pitchFamily="18" charset="0"/>
                    </a:rPr>
                    <a:t>)=1.96</a:t>
                  </a:r>
                </a:p>
                <a:p>
                  <a:r>
                    <a:rPr lang="en-US" sz="1400" dirty="0">
                      <a:latin typeface="Cambria Math" panose="02040503050406030204" pitchFamily="18" charset="0"/>
                      <a:ea typeface="Cambria Math" panose="02040503050406030204" pitchFamily="18" charset="0"/>
                    </a:rPr>
                    <a:t>Others: 0</a:t>
                  </a:r>
                </a:p>
              </p:txBody>
            </p:sp>
          </mc:Choice>
          <mc:Fallback xmlns="">
            <p:sp>
              <p:nvSpPr>
                <p:cNvPr id="85" name="TextBox 84">
                  <a:extLst>
                    <a:ext uri="{FF2B5EF4-FFF2-40B4-BE49-F238E27FC236}">
                      <a16:creationId xmlns:a16="http://schemas.microsoft.com/office/drawing/2014/main" id="{5A327E3D-7938-49C3-B853-A83C850D1355}"/>
                    </a:ext>
                  </a:extLst>
                </p:cNvPr>
                <p:cNvSpPr txBox="1">
                  <a:spLocks noRot="1" noChangeAspect="1" noMove="1" noResize="1" noEditPoints="1" noAdjustHandles="1" noChangeArrowheads="1" noChangeShapeType="1" noTextEdit="1"/>
                </p:cNvSpPr>
                <p:nvPr/>
              </p:nvSpPr>
              <p:spPr>
                <a:xfrm>
                  <a:off x="5976728" y="4429358"/>
                  <a:ext cx="3105988" cy="738664"/>
                </a:xfrm>
                <a:prstGeom prst="rect">
                  <a:avLst/>
                </a:prstGeom>
                <a:blipFill>
                  <a:blip r:embed="rId19"/>
                  <a:stretch>
                    <a:fillRect l="-391" t="-1626" b="-5691"/>
                  </a:stretch>
                </a:blipFill>
                <a:ln>
                  <a:solidFill>
                    <a:schemeClr val="tx1"/>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B5397466-13BF-4395-9121-752FD2AA2DA8}"/>
                </a:ext>
              </a:extLst>
            </p:cNvPr>
            <p:cNvSpPr txBox="1"/>
            <p:nvPr/>
          </p:nvSpPr>
          <p:spPr>
            <a:xfrm>
              <a:off x="6700564" y="5385013"/>
              <a:ext cx="1872073"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Majority Vote: </a:t>
              </a:r>
              <a:r>
                <a:rPr lang="en-US" sz="1600" b="1" dirty="0">
                  <a:solidFill>
                    <a:srgbClr val="388600"/>
                  </a:solidFill>
                  <a:latin typeface="Cambria Math" panose="02040503050406030204" pitchFamily="18" charset="0"/>
                  <a:ea typeface="Cambria Math" panose="02040503050406030204" pitchFamily="18" charset="0"/>
                </a:rPr>
                <a:t>High</a:t>
              </a:r>
            </a:p>
          </p:txBody>
        </p:sp>
      </p:grpSp>
      <p:sp>
        <p:nvSpPr>
          <p:cNvPr id="96" name="TextBox 95">
            <a:extLst>
              <a:ext uri="{FF2B5EF4-FFF2-40B4-BE49-F238E27FC236}">
                <a16:creationId xmlns:a16="http://schemas.microsoft.com/office/drawing/2014/main" id="{5DC30C80-2474-4716-AF0F-09C0E0A4B294}"/>
              </a:ext>
            </a:extLst>
          </p:cNvPr>
          <p:cNvSpPr txBox="1"/>
          <p:nvPr/>
        </p:nvSpPr>
        <p:spPr>
          <a:xfrm>
            <a:off x="6492421" y="1544034"/>
            <a:ext cx="1607361" cy="307777"/>
          </a:xfrm>
          <a:prstGeom prst="rect">
            <a:avLst/>
          </a:prstGeom>
          <a:noFill/>
        </p:spPr>
        <p:txBody>
          <a:bodyPr wrap="square" rtlCol="0">
            <a:spAutoFit/>
          </a:bodyPr>
          <a:lstStyle/>
          <a:p>
            <a:r>
              <a:rPr lang="en-US" sz="1400" dirty="0"/>
              <a:t>Voting mechanism</a:t>
            </a:r>
          </a:p>
        </p:txBody>
      </p:sp>
      <p:sp>
        <p:nvSpPr>
          <p:cNvPr id="98" name="Left Brace 97">
            <a:extLst>
              <a:ext uri="{FF2B5EF4-FFF2-40B4-BE49-F238E27FC236}">
                <a16:creationId xmlns:a16="http://schemas.microsoft.com/office/drawing/2014/main" id="{37263A07-37A5-4CB1-897C-15C4FC41863E}"/>
              </a:ext>
            </a:extLst>
          </p:cNvPr>
          <p:cNvSpPr/>
          <p:nvPr/>
        </p:nvSpPr>
        <p:spPr>
          <a:xfrm>
            <a:off x="1657316" y="4544291"/>
            <a:ext cx="153395" cy="1354086"/>
          </a:xfrm>
          <a:prstGeom prst="leftBrace">
            <a:avLst>
              <a:gd name="adj1" fmla="val 5005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E3284327-DE83-47D8-8F82-A45A9CC1995E}"/>
              </a:ext>
            </a:extLst>
          </p:cNvPr>
          <p:cNvSpPr txBox="1"/>
          <p:nvPr/>
        </p:nvSpPr>
        <p:spPr>
          <a:xfrm>
            <a:off x="446458" y="4928894"/>
            <a:ext cx="1142030" cy="523220"/>
          </a:xfrm>
          <a:prstGeom prst="rect">
            <a:avLst/>
          </a:prstGeom>
          <a:noFill/>
        </p:spPr>
        <p:txBody>
          <a:bodyPr wrap="square" rtlCol="0">
            <a:spAutoFit/>
          </a:bodyPr>
          <a:lstStyle/>
          <a:p>
            <a:pPr algn="ctr"/>
            <a:r>
              <a:rPr lang="en-US" sz="1400" dirty="0"/>
              <a:t>Competence feature</a:t>
            </a:r>
          </a:p>
        </p:txBody>
      </p:sp>
    </p:spTree>
    <p:extLst>
      <p:ext uri="{BB962C8B-B14F-4D97-AF65-F5344CB8AC3E}">
        <p14:creationId xmlns:p14="http://schemas.microsoft.com/office/powerpoint/2010/main" val="336576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0766AF-83E6-4C3F-8B0F-418E32F89E23}"/>
              </a:ext>
            </a:extLst>
          </p:cNvPr>
          <p:cNvGrpSpPr/>
          <p:nvPr/>
        </p:nvGrpSpPr>
        <p:grpSpPr>
          <a:xfrm>
            <a:off x="412105" y="1561902"/>
            <a:ext cx="1577794" cy="1367716"/>
            <a:chOff x="378005" y="1834734"/>
            <a:chExt cx="1839141" cy="1594266"/>
          </a:xfrm>
        </p:grpSpPr>
        <p:sp>
          <p:nvSpPr>
            <p:cNvPr id="7" name="Parallelogram 6">
              <a:extLst>
                <a:ext uri="{FF2B5EF4-FFF2-40B4-BE49-F238E27FC236}">
                  <a16:creationId xmlns:a16="http://schemas.microsoft.com/office/drawing/2014/main" id="{96244E0C-8AB7-43EF-B35D-73F9ABB0F9F0}"/>
                </a:ext>
              </a:extLst>
            </p:cNvPr>
            <p:cNvSpPr/>
            <p:nvPr/>
          </p:nvSpPr>
          <p:spPr>
            <a:xfrm rot="20586206">
              <a:off x="378005" y="2043791"/>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8704D7B3-A9DC-47CB-A589-9DD6D7BB536A}"/>
                </a:ext>
              </a:extLst>
            </p:cNvPr>
            <p:cNvSpPr/>
            <p:nvPr/>
          </p:nvSpPr>
          <p:spPr>
            <a:xfrm rot="20586206">
              <a:off x="485732" y="2128364"/>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7EA6784-AF5E-4C40-ADB8-D63706CD706C}"/>
                </a:ext>
              </a:extLst>
            </p:cNvPr>
            <p:cNvSpPr/>
            <p:nvPr/>
          </p:nvSpPr>
          <p:spPr>
            <a:xfrm rot="20586206">
              <a:off x="551513" y="2168958"/>
              <a:ext cx="1599853" cy="1098370"/>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3160FA6B-9B90-49A4-89FE-356982893927}"/>
                </a:ext>
              </a:extLst>
            </p:cNvPr>
            <p:cNvSpPr/>
            <p:nvPr/>
          </p:nvSpPr>
          <p:spPr>
            <a:xfrm rot="20586206">
              <a:off x="617293" y="2209550"/>
              <a:ext cx="1599853" cy="109837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AA3A55F-BF92-4337-9F41-E26DD33320F9}"/>
                </a:ext>
              </a:extLst>
            </p:cNvPr>
            <p:cNvCxnSpPr/>
            <p:nvPr/>
          </p:nvCxnSpPr>
          <p:spPr>
            <a:xfrm flipH="1" flipV="1">
              <a:off x="1789622" y="183473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0FF1D37D-C2CA-4D2C-9226-4B9687D81968}"/>
                </a:ext>
              </a:extLst>
            </p:cNvPr>
            <p:cNvCxnSpPr/>
            <p:nvPr/>
          </p:nvCxnSpPr>
          <p:spPr>
            <a:xfrm flipH="1" flipV="1">
              <a:off x="556998" y="2207896"/>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0B8769A-EAE7-4D95-B656-D79B34E6DB25}"/>
                </a:ext>
              </a:extLst>
            </p:cNvPr>
            <p:cNvCxnSpPr/>
            <p:nvPr/>
          </p:nvCxnSpPr>
          <p:spPr>
            <a:xfrm flipH="1" flipV="1">
              <a:off x="570050" y="3350684"/>
              <a:ext cx="98574" cy="78316"/>
            </a:xfrm>
            <a:prstGeom prst="line">
              <a:avLst/>
            </a:prstGeom>
            <a:ln w="9525"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4" name="TextBox 13">
            <a:extLst>
              <a:ext uri="{FF2B5EF4-FFF2-40B4-BE49-F238E27FC236}">
                <a16:creationId xmlns:a16="http://schemas.microsoft.com/office/drawing/2014/main" id="{D17BFB14-1165-478F-8AEB-1BA4D2624E6A}"/>
              </a:ext>
            </a:extLst>
          </p:cNvPr>
          <p:cNvSpPr txBox="1"/>
          <p:nvPr/>
        </p:nvSpPr>
        <p:spPr>
          <a:xfrm>
            <a:off x="382539" y="3036776"/>
            <a:ext cx="1607360" cy="523220"/>
          </a:xfrm>
          <a:prstGeom prst="rect">
            <a:avLst/>
          </a:prstGeom>
          <a:noFill/>
        </p:spPr>
        <p:txBody>
          <a:bodyPr wrap="square" rtlCol="0">
            <a:spAutoFit/>
          </a:bodyPr>
          <a:lstStyle/>
          <a:p>
            <a:pPr algn="ctr"/>
            <a:r>
              <a:rPr lang="en-US" sz="1400" dirty="0"/>
              <a:t>Raw Input frames</a:t>
            </a:r>
          </a:p>
          <a:p>
            <a:pPr algn="ctr"/>
            <a:r>
              <a:rPr lang="en-US" sz="1400" dirty="0"/>
              <a:t>(Episode)</a:t>
            </a:r>
          </a:p>
        </p:txBody>
      </p:sp>
      <p:cxnSp>
        <p:nvCxnSpPr>
          <p:cNvPr id="16" name="Straight Arrow Connector 15">
            <a:extLst>
              <a:ext uri="{FF2B5EF4-FFF2-40B4-BE49-F238E27FC236}">
                <a16:creationId xmlns:a16="http://schemas.microsoft.com/office/drawing/2014/main" id="{BA02C89D-337E-4800-B27D-C3B188B6FC32}"/>
              </a:ext>
            </a:extLst>
          </p:cNvPr>
          <p:cNvCxnSpPr>
            <a:cxnSpLocks/>
            <a:stCxn id="10" idx="2"/>
          </p:cNvCxnSpPr>
          <p:nvPr/>
        </p:nvCxnSpPr>
        <p:spPr>
          <a:xfrm>
            <a:off x="1832534" y="2193946"/>
            <a:ext cx="1038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7818D7D-CA11-49BC-8625-90128644D92A}"/>
              </a:ext>
            </a:extLst>
          </p:cNvPr>
          <p:cNvSpPr/>
          <p:nvPr/>
        </p:nvSpPr>
        <p:spPr>
          <a:xfrm>
            <a:off x="2943663" y="1949224"/>
            <a:ext cx="1691640" cy="59342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DeepFace</a:t>
            </a:r>
            <a:r>
              <a:rPr lang="en-SG" dirty="0"/>
              <a:t> Face detector</a:t>
            </a:r>
          </a:p>
        </p:txBody>
      </p:sp>
      <p:cxnSp>
        <p:nvCxnSpPr>
          <p:cNvPr id="20" name="Straight Arrow Connector 19">
            <a:extLst>
              <a:ext uri="{FF2B5EF4-FFF2-40B4-BE49-F238E27FC236}">
                <a16:creationId xmlns:a16="http://schemas.microsoft.com/office/drawing/2014/main" id="{C0B3ECB3-F155-47B6-8ECA-2E87D25A9C2E}"/>
              </a:ext>
            </a:extLst>
          </p:cNvPr>
          <p:cNvCxnSpPr>
            <a:stCxn id="18" idx="3"/>
          </p:cNvCxnSpPr>
          <p:nvPr/>
        </p:nvCxnSpPr>
        <p:spPr>
          <a:xfrm>
            <a:off x="4635303" y="2245935"/>
            <a:ext cx="941832" cy="1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0D8E85A-372D-48F6-A8F4-5F4DBE9C1528}"/>
              </a:ext>
            </a:extLst>
          </p:cNvPr>
          <p:cNvSpPr/>
          <p:nvPr/>
        </p:nvSpPr>
        <p:spPr>
          <a:xfrm>
            <a:off x="5690430" y="1799636"/>
            <a:ext cx="1402080" cy="892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List of Bounding Boxes</a:t>
            </a:r>
          </a:p>
        </p:txBody>
      </p:sp>
      <p:cxnSp>
        <p:nvCxnSpPr>
          <p:cNvPr id="24" name="Straight Arrow Connector 23">
            <a:extLst>
              <a:ext uri="{FF2B5EF4-FFF2-40B4-BE49-F238E27FC236}">
                <a16:creationId xmlns:a16="http://schemas.microsoft.com/office/drawing/2014/main" id="{AAF24E46-8392-4979-913C-D6EC79EB81BC}"/>
              </a:ext>
            </a:extLst>
          </p:cNvPr>
          <p:cNvCxnSpPr>
            <a:stCxn id="21" idx="2"/>
          </p:cNvCxnSpPr>
          <p:nvPr/>
        </p:nvCxnSpPr>
        <p:spPr>
          <a:xfrm>
            <a:off x="6391470" y="2692234"/>
            <a:ext cx="9330" cy="773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1D549E-4137-43EF-B5B8-A7389B6DB9DF}"/>
              </a:ext>
            </a:extLst>
          </p:cNvPr>
          <p:cNvSpPr txBox="1"/>
          <p:nvPr/>
        </p:nvSpPr>
        <p:spPr>
          <a:xfrm>
            <a:off x="6391470" y="2862431"/>
            <a:ext cx="691710" cy="461665"/>
          </a:xfrm>
          <a:prstGeom prst="rect">
            <a:avLst/>
          </a:prstGeom>
          <a:noFill/>
        </p:spPr>
        <p:txBody>
          <a:bodyPr wrap="square" rtlCol="0">
            <a:spAutoFit/>
          </a:bodyPr>
          <a:lstStyle/>
          <a:p>
            <a:r>
              <a:rPr lang="en-SG" sz="1200" dirty="0"/>
              <a:t>For each BB</a:t>
            </a:r>
          </a:p>
        </p:txBody>
      </p:sp>
      <p:sp>
        <p:nvSpPr>
          <p:cNvPr id="26" name="Oval 25">
            <a:extLst>
              <a:ext uri="{FF2B5EF4-FFF2-40B4-BE49-F238E27FC236}">
                <a16:creationId xmlns:a16="http://schemas.microsoft.com/office/drawing/2014/main" id="{EAEBF1B5-34D9-45BE-B47E-E134C55D5676}"/>
              </a:ext>
            </a:extLst>
          </p:cNvPr>
          <p:cNvSpPr/>
          <p:nvPr/>
        </p:nvSpPr>
        <p:spPr>
          <a:xfrm>
            <a:off x="5855208" y="3584832"/>
            <a:ext cx="1072524" cy="59138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600" dirty="0"/>
              <a:t>Crop Face</a:t>
            </a:r>
          </a:p>
        </p:txBody>
      </p:sp>
      <p:cxnSp>
        <p:nvCxnSpPr>
          <p:cNvPr id="28" name="Straight Arrow Connector 27">
            <a:extLst>
              <a:ext uri="{FF2B5EF4-FFF2-40B4-BE49-F238E27FC236}">
                <a16:creationId xmlns:a16="http://schemas.microsoft.com/office/drawing/2014/main" id="{3BC8BAEF-BB85-4BC5-B75C-A13B5927208B}"/>
              </a:ext>
            </a:extLst>
          </p:cNvPr>
          <p:cNvCxnSpPr>
            <a:cxnSpLocks/>
            <a:stCxn id="10" idx="2"/>
            <a:endCxn id="26" idx="2"/>
          </p:cNvCxnSpPr>
          <p:nvPr/>
        </p:nvCxnSpPr>
        <p:spPr>
          <a:xfrm>
            <a:off x="1832534" y="2193946"/>
            <a:ext cx="4022674" cy="168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53D5C22-4A17-4915-BEFB-C42A66D82EF3}"/>
              </a:ext>
            </a:extLst>
          </p:cNvPr>
          <p:cNvCxnSpPr>
            <a:stCxn id="26" idx="4"/>
          </p:cNvCxnSpPr>
          <p:nvPr/>
        </p:nvCxnSpPr>
        <p:spPr>
          <a:xfrm>
            <a:off x="6391470" y="4176212"/>
            <a:ext cx="9330" cy="49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3D6EB61-E9AA-4DBC-AB0D-91C454A025DA}"/>
              </a:ext>
            </a:extLst>
          </p:cNvPr>
          <p:cNvSpPr/>
          <p:nvPr/>
        </p:nvSpPr>
        <p:spPr>
          <a:xfrm>
            <a:off x="5545650" y="4762016"/>
            <a:ext cx="1691640" cy="59342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DeepFace</a:t>
            </a:r>
            <a:r>
              <a:rPr lang="en-SG" dirty="0"/>
              <a:t> Face Similarity</a:t>
            </a:r>
          </a:p>
        </p:txBody>
      </p:sp>
      <p:cxnSp>
        <p:nvCxnSpPr>
          <p:cNvPr id="33" name="Straight Arrow Connector 32">
            <a:extLst>
              <a:ext uri="{FF2B5EF4-FFF2-40B4-BE49-F238E27FC236}">
                <a16:creationId xmlns:a16="http://schemas.microsoft.com/office/drawing/2014/main" id="{09821110-B2B6-486E-B9BD-22C4F7AF3B01}"/>
              </a:ext>
            </a:extLst>
          </p:cNvPr>
          <p:cNvCxnSpPr/>
          <p:nvPr/>
        </p:nvCxnSpPr>
        <p:spPr>
          <a:xfrm>
            <a:off x="7306056" y="5058727"/>
            <a:ext cx="1124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90674FD-3A00-4454-9066-E4214F6D2C04}"/>
              </a:ext>
            </a:extLst>
          </p:cNvPr>
          <p:cNvSpPr/>
          <p:nvPr/>
        </p:nvSpPr>
        <p:spPr>
          <a:xfrm>
            <a:off x="10428546" y="4672584"/>
            <a:ext cx="1124712" cy="79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FaceDB</a:t>
            </a:r>
            <a:endParaRPr lang="en-SG" dirty="0"/>
          </a:p>
        </p:txBody>
      </p:sp>
      <p:cxnSp>
        <p:nvCxnSpPr>
          <p:cNvPr id="36" name="Connector: Curved 35">
            <a:extLst>
              <a:ext uri="{FF2B5EF4-FFF2-40B4-BE49-F238E27FC236}">
                <a16:creationId xmlns:a16="http://schemas.microsoft.com/office/drawing/2014/main" id="{5F775E6F-4124-4AAE-8B4F-212C59983ED2}"/>
              </a:ext>
            </a:extLst>
          </p:cNvPr>
          <p:cNvCxnSpPr>
            <a:stCxn id="31" idx="1"/>
            <a:endCxn id="26" idx="2"/>
          </p:cNvCxnSpPr>
          <p:nvPr/>
        </p:nvCxnSpPr>
        <p:spPr>
          <a:xfrm rot="10800000" flipH="1">
            <a:off x="5545650" y="3880523"/>
            <a:ext cx="309558" cy="1178205"/>
          </a:xfrm>
          <a:prstGeom prst="curvedConnector3">
            <a:avLst>
              <a:gd name="adj1" fmla="val -7384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AA4229-82B0-4073-AA51-FDB930668F34}"/>
              </a:ext>
            </a:extLst>
          </p:cNvPr>
          <p:cNvSpPr txBox="1"/>
          <p:nvPr/>
        </p:nvSpPr>
        <p:spPr>
          <a:xfrm>
            <a:off x="7335681" y="4787440"/>
            <a:ext cx="1252728" cy="307777"/>
          </a:xfrm>
          <a:prstGeom prst="rect">
            <a:avLst/>
          </a:prstGeom>
          <a:noFill/>
        </p:spPr>
        <p:txBody>
          <a:bodyPr wrap="square" rtlCol="0">
            <a:spAutoFit/>
          </a:bodyPr>
          <a:lstStyle/>
          <a:p>
            <a:r>
              <a:rPr lang="en-SG" sz="1400" dirty="0"/>
              <a:t>If dissimilar</a:t>
            </a:r>
          </a:p>
        </p:txBody>
      </p:sp>
      <p:sp>
        <p:nvSpPr>
          <p:cNvPr id="38" name="Oval 37">
            <a:extLst>
              <a:ext uri="{FF2B5EF4-FFF2-40B4-BE49-F238E27FC236}">
                <a16:creationId xmlns:a16="http://schemas.microsoft.com/office/drawing/2014/main" id="{CD5CFC35-103D-45F5-BB92-648853F55386}"/>
              </a:ext>
            </a:extLst>
          </p:cNvPr>
          <p:cNvSpPr/>
          <p:nvPr/>
        </p:nvSpPr>
        <p:spPr>
          <a:xfrm>
            <a:off x="8541164" y="4750239"/>
            <a:ext cx="1341789" cy="71987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600" dirty="0"/>
              <a:t>Assign Person ID</a:t>
            </a:r>
          </a:p>
        </p:txBody>
      </p:sp>
      <p:cxnSp>
        <p:nvCxnSpPr>
          <p:cNvPr id="39" name="Straight Arrow Connector 38">
            <a:extLst>
              <a:ext uri="{FF2B5EF4-FFF2-40B4-BE49-F238E27FC236}">
                <a16:creationId xmlns:a16="http://schemas.microsoft.com/office/drawing/2014/main" id="{BE29A41F-74A6-44DB-8AAC-628E672A71D1}"/>
              </a:ext>
            </a:extLst>
          </p:cNvPr>
          <p:cNvCxnSpPr>
            <a:cxnSpLocks/>
            <a:stCxn id="38" idx="6"/>
          </p:cNvCxnSpPr>
          <p:nvPr/>
        </p:nvCxnSpPr>
        <p:spPr>
          <a:xfrm>
            <a:off x="9882953" y="5110175"/>
            <a:ext cx="449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52EAA86A-1151-42E4-8ACD-3A7FA37E14D8}"/>
              </a:ext>
            </a:extLst>
          </p:cNvPr>
          <p:cNvCxnSpPr>
            <a:cxnSpLocks/>
            <a:stCxn id="34" idx="2"/>
            <a:endCxn id="31" idx="2"/>
          </p:cNvCxnSpPr>
          <p:nvPr/>
        </p:nvCxnSpPr>
        <p:spPr>
          <a:xfrm rot="5400000" flipH="1">
            <a:off x="8633845" y="3113063"/>
            <a:ext cx="114682" cy="4599432"/>
          </a:xfrm>
          <a:prstGeom prst="curvedConnector3">
            <a:avLst>
              <a:gd name="adj1" fmla="val -55016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9D2C6BE9-A025-49C2-B0C9-21A0AF5C2B62}"/>
              </a:ext>
            </a:extLst>
          </p:cNvPr>
          <p:cNvSpPr>
            <a:spLocks noGrp="1"/>
          </p:cNvSpPr>
          <p:nvPr>
            <p:ph idx="1"/>
          </p:nvPr>
        </p:nvSpPr>
        <p:spPr>
          <a:xfrm>
            <a:off x="304793" y="4139114"/>
            <a:ext cx="4791089" cy="2661992"/>
          </a:xfrm>
        </p:spPr>
        <p:txBody>
          <a:bodyPr>
            <a:normAutofit fontScale="92500" lnSpcReduction="10000"/>
          </a:bodyPr>
          <a:lstStyle/>
          <a:p>
            <a:r>
              <a:rPr lang="en-SG" sz="2400" dirty="0"/>
              <a:t>To separate individuals from episodes and generate bbox.</a:t>
            </a:r>
          </a:p>
          <a:p>
            <a:r>
              <a:rPr lang="en-SG" sz="2400" dirty="0"/>
              <a:t>Tried Methods</a:t>
            </a:r>
          </a:p>
          <a:p>
            <a:pPr lvl="1"/>
            <a:r>
              <a:rPr lang="en-SG" sz="2000" dirty="0">
                <a:hlinkClick r:id="rId4"/>
              </a:rPr>
              <a:t>Video Geometry Group Face Tracker</a:t>
            </a:r>
            <a:endParaRPr lang="en-SG" sz="2000" dirty="0"/>
          </a:p>
          <a:p>
            <a:pPr lvl="1"/>
            <a:r>
              <a:rPr lang="en-SG" sz="2000" dirty="0">
                <a:hlinkClick r:id="rId5"/>
              </a:rPr>
              <a:t>OpenCV-</a:t>
            </a:r>
            <a:r>
              <a:rPr lang="en-SG" sz="2000" dirty="0" err="1">
                <a:hlinkClick r:id="rId5"/>
              </a:rPr>
              <a:t>dlib</a:t>
            </a:r>
            <a:r>
              <a:rPr lang="en-SG" sz="2000" dirty="0">
                <a:hlinkClick r:id="rId5"/>
              </a:rPr>
              <a:t> Trackers</a:t>
            </a:r>
            <a:endParaRPr lang="en-SG" sz="2400" dirty="0"/>
          </a:p>
          <a:p>
            <a:r>
              <a:rPr lang="en-SG" sz="2400" dirty="0"/>
              <a:t>Problem with previous methods</a:t>
            </a:r>
          </a:p>
          <a:p>
            <a:pPr lvl="1"/>
            <a:r>
              <a:rPr lang="en-SG" sz="2000" dirty="0"/>
              <a:t>Unable to track low fps</a:t>
            </a:r>
          </a:p>
          <a:p>
            <a:pPr lvl="1"/>
            <a:r>
              <a:rPr lang="en-SG" sz="2000" dirty="0"/>
              <a:t>Very laborious to do manually</a:t>
            </a:r>
          </a:p>
          <a:p>
            <a:pPr lvl="1"/>
            <a:endParaRPr lang="en-SG" sz="2000" dirty="0"/>
          </a:p>
        </p:txBody>
      </p:sp>
      <p:cxnSp>
        <p:nvCxnSpPr>
          <p:cNvPr id="32" name="Straight Arrow Connector 31">
            <a:extLst>
              <a:ext uri="{FF2B5EF4-FFF2-40B4-BE49-F238E27FC236}">
                <a16:creationId xmlns:a16="http://schemas.microsoft.com/office/drawing/2014/main" id="{ECA5D9CA-ADE0-4F29-A903-EB4651E24D32}"/>
              </a:ext>
            </a:extLst>
          </p:cNvPr>
          <p:cNvCxnSpPr>
            <a:cxnSpLocks/>
            <a:stCxn id="26" idx="6"/>
          </p:cNvCxnSpPr>
          <p:nvPr/>
        </p:nvCxnSpPr>
        <p:spPr>
          <a:xfrm flipV="1">
            <a:off x="6927732" y="2781666"/>
            <a:ext cx="2950150" cy="109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9D8303-8B29-49DB-86AE-17B870F3D1CF}"/>
              </a:ext>
            </a:extLst>
          </p:cNvPr>
          <p:cNvCxnSpPr>
            <a:cxnSpLocks/>
            <a:stCxn id="34" idx="0"/>
            <a:endCxn id="45" idx="4"/>
          </p:cNvCxnSpPr>
          <p:nvPr/>
        </p:nvCxnSpPr>
        <p:spPr>
          <a:xfrm flipH="1" flipV="1">
            <a:off x="10526018" y="2766051"/>
            <a:ext cx="464884" cy="190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891CDEEF-4DB6-4587-8CB2-415790BFFA28}"/>
              </a:ext>
            </a:extLst>
          </p:cNvPr>
          <p:cNvGrpSpPr/>
          <p:nvPr/>
        </p:nvGrpSpPr>
        <p:grpSpPr>
          <a:xfrm>
            <a:off x="9816497" y="1929309"/>
            <a:ext cx="869233" cy="794230"/>
            <a:chOff x="1305656" y="2441439"/>
            <a:chExt cx="246846" cy="195912"/>
          </a:xfrm>
        </p:grpSpPr>
        <p:sp>
          <p:nvSpPr>
            <p:cNvPr id="41" name="Parallelogram 40">
              <a:extLst>
                <a:ext uri="{FF2B5EF4-FFF2-40B4-BE49-F238E27FC236}">
                  <a16:creationId xmlns:a16="http://schemas.microsoft.com/office/drawing/2014/main" id="{6AA8CC29-7695-4736-B740-A5625B4F171B}"/>
                </a:ext>
              </a:extLst>
            </p:cNvPr>
            <p:cNvSpPr/>
            <p:nvPr/>
          </p:nvSpPr>
          <p:spPr>
            <a:xfrm rot="20586206">
              <a:off x="1305656" y="2441439"/>
              <a:ext cx="168277" cy="162619"/>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06ABB0B-D1AB-4D90-BBCB-A358DFD9BFEA}"/>
                </a:ext>
              </a:extLst>
            </p:cNvPr>
            <p:cNvSpPr/>
            <p:nvPr/>
          </p:nvSpPr>
          <p:spPr>
            <a:xfrm rot="20586206">
              <a:off x="1330319" y="2453271"/>
              <a:ext cx="173513" cy="162875"/>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52AC10FA-D358-4FEB-BF70-D3A6828A7D4A}"/>
                </a:ext>
              </a:extLst>
            </p:cNvPr>
            <p:cNvSpPr/>
            <p:nvPr/>
          </p:nvSpPr>
          <p:spPr>
            <a:xfrm rot="20586206">
              <a:off x="1357814" y="2466859"/>
              <a:ext cx="194688" cy="170492"/>
            </a:xfrm>
            <a:prstGeom prst="parallelogram">
              <a:avLst>
                <a:gd name="adj" fmla="val 2833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Parallelogram 44">
            <a:extLst>
              <a:ext uri="{FF2B5EF4-FFF2-40B4-BE49-F238E27FC236}">
                <a16:creationId xmlns:a16="http://schemas.microsoft.com/office/drawing/2014/main" id="{5AF27D05-934E-46ED-86A7-E87A9ED116A1}"/>
              </a:ext>
            </a:extLst>
          </p:cNvPr>
          <p:cNvSpPr/>
          <p:nvPr/>
        </p:nvSpPr>
        <p:spPr>
          <a:xfrm rot="20586206">
            <a:off x="10096940" y="2109799"/>
            <a:ext cx="663211" cy="670730"/>
          </a:xfrm>
          <a:prstGeom prst="parallelogram">
            <a:avLst>
              <a:gd name="adj" fmla="val 28336"/>
            </a:avLst>
          </a:prstGeom>
          <a:blipFill dpi="0" rotWithShape="1">
            <a:blip r:embed="rId3">
              <a:extLst>
                <a:ext uri="{28A0092B-C50C-407E-A947-70E740481C1C}">
                  <a14:useLocalDpi xmlns:a14="http://schemas.microsoft.com/office/drawing/2010/main" val="0"/>
                </a:ext>
              </a:extLst>
            </a:blip>
            <a:srcRect/>
            <a:stretch>
              <a:fillRect l="-236928" t="-89265" r="-145221" b="-150261"/>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4CEB3CBD-0607-4857-A8F9-E3A6E09B9241}"/>
              </a:ext>
            </a:extLst>
          </p:cNvPr>
          <p:cNvSpPr txBox="1"/>
          <p:nvPr/>
        </p:nvSpPr>
        <p:spPr>
          <a:xfrm>
            <a:off x="10243642" y="1464554"/>
            <a:ext cx="1438279" cy="523220"/>
          </a:xfrm>
          <a:prstGeom prst="rect">
            <a:avLst/>
          </a:prstGeom>
          <a:noFill/>
        </p:spPr>
        <p:txBody>
          <a:bodyPr wrap="square" rtlCol="0">
            <a:spAutoFit/>
          </a:bodyPr>
          <a:lstStyle/>
          <a:p>
            <a:pPr algn="ctr"/>
            <a:r>
              <a:rPr lang="en-US" sz="1400" dirty="0"/>
              <a:t>Each face sequence</a:t>
            </a:r>
          </a:p>
        </p:txBody>
      </p:sp>
      <p:sp>
        <p:nvSpPr>
          <p:cNvPr id="49" name="TextBox 48">
            <a:extLst>
              <a:ext uri="{FF2B5EF4-FFF2-40B4-BE49-F238E27FC236}">
                <a16:creationId xmlns:a16="http://schemas.microsoft.com/office/drawing/2014/main" id="{1A8B3C2C-E4F4-40C3-86CC-0AD913908752}"/>
              </a:ext>
            </a:extLst>
          </p:cNvPr>
          <p:cNvSpPr txBox="1"/>
          <p:nvPr/>
        </p:nvSpPr>
        <p:spPr>
          <a:xfrm>
            <a:off x="5263191" y="4283059"/>
            <a:ext cx="832809" cy="307777"/>
          </a:xfrm>
          <a:prstGeom prst="rect">
            <a:avLst/>
          </a:prstGeom>
          <a:noFill/>
        </p:spPr>
        <p:txBody>
          <a:bodyPr wrap="square" rtlCol="0">
            <a:spAutoFit/>
          </a:bodyPr>
          <a:lstStyle/>
          <a:p>
            <a:r>
              <a:rPr lang="en-SG" sz="1400" dirty="0"/>
              <a:t>If similar</a:t>
            </a:r>
          </a:p>
        </p:txBody>
      </p:sp>
      <p:sp>
        <p:nvSpPr>
          <p:cNvPr id="50" name="TextBox 49">
            <a:extLst>
              <a:ext uri="{FF2B5EF4-FFF2-40B4-BE49-F238E27FC236}">
                <a16:creationId xmlns:a16="http://schemas.microsoft.com/office/drawing/2014/main" id="{2A6AD0FB-090D-403F-93BF-76BB7E55E2D5}"/>
              </a:ext>
            </a:extLst>
          </p:cNvPr>
          <p:cNvSpPr txBox="1"/>
          <p:nvPr/>
        </p:nvSpPr>
        <p:spPr>
          <a:xfrm>
            <a:off x="10720449" y="3463700"/>
            <a:ext cx="961472" cy="307777"/>
          </a:xfrm>
          <a:prstGeom prst="rect">
            <a:avLst/>
          </a:prstGeom>
          <a:noFill/>
        </p:spPr>
        <p:txBody>
          <a:bodyPr wrap="square" rtlCol="0">
            <a:spAutoFit/>
          </a:bodyPr>
          <a:lstStyle/>
          <a:p>
            <a:r>
              <a:rPr lang="en-SG" sz="1400" dirty="0"/>
              <a:t>Person ID</a:t>
            </a:r>
          </a:p>
        </p:txBody>
      </p:sp>
      <p:sp>
        <p:nvSpPr>
          <p:cNvPr id="51" name="Title 1">
            <a:extLst>
              <a:ext uri="{FF2B5EF4-FFF2-40B4-BE49-F238E27FC236}">
                <a16:creationId xmlns:a16="http://schemas.microsoft.com/office/drawing/2014/main" id="{FE566B6A-1283-4A5E-A3B9-F42302D6B09C}"/>
              </a:ext>
            </a:extLst>
          </p:cNvPr>
          <p:cNvSpPr>
            <a:spLocks noGrp="1"/>
          </p:cNvSpPr>
          <p:nvPr>
            <p:ph type="title"/>
          </p:nvPr>
        </p:nvSpPr>
        <p:spPr>
          <a:xfrm>
            <a:off x="382539" y="323878"/>
            <a:ext cx="10515600" cy="1325563"/>
          </a:xfrm>
        </p:spPr>
        <p:txBody>
          <a:bodyPr/>
          <a:lstStyle/>
          <a:p>
            <a:r>
              <a:rPr lang="en-SG" dirty="0"/>
              <a:t>Face Tracking (</a:t>
            </a:r>
            <a:r>
              <a:rPr lang="en-SG" dirty="0" err="1"/>
              <a:t>Seq</a:t>
            </a:r>
            <a:r>
              <a:rPr lang="en-SG" dirty="0"/>
              <a:t> Detector) Pipeline</a:t>
            </a:r>
            <a:endParaRPr lang="en-US" dirty="0"/>
          </a:p>
        </p:txBody>
      </p:sp>
      <p:sp>
        <p:nvSpPr>
          <p:cNvPr id="52" name="TextBox 51">
            <a:extLst>
              <a:ext uri="{FF2B5EF4-FFF2-40B4-BE49-F238E27FC236}">
                <a16:creationId xmlns:a16="http://schemas.microsoft.com/office/drawing/2014/main" id="{40066E29-BF92-4E11-8CEA-D00517D22914}"/>
              </a:ext>
            </a:extLst>
          </p:cNvPr>
          <p:cNvSpPr txBox="1"/>
          <p:nvPr/>
        </p:nvSpPr>
        <p:spPr>
          <a:xfrm>
            <a:off x="8975226" y="6435333"/>
            <a:ext cx="3243774" cy="369332"/>
          </a:xfrm>
          <a:prstGeom prst="rect">
            <a:avLst/>
          </a:prstGeom>
          <a:noFill/>
        </p:spPr>
        <p:txBody>
          <a:bodyPr wrap="square" rtlCol="0">
            <a:spAutoFit/>
          </a:bodyPr>
          <a:lstStyle/>
          <a:p>
            <a:r>
              <a:rPr lang="en-US" dirty="0">
                <a:hlinkClick r:id="rId6"/>
              </a:rPr>
              <a:t>DeepFace</a:t>
            </a:r>
            <a:r>
              <a:rPr lang="en-US" dirty="0"/>
              <a:t> by Facebook Research</a:t>
            </a:r>
          </a:p>
        </p:txBody>
      </p:sp>
    </p:spTree>
    <p:extLst>
      <p:ext uri="{BB962C8B-B14F-4D97-AF65-F5344CB8AC3E}">
        <p14:creationId xmlns:p14="http://schemas.microsoft.com/office/powerpoint/2010/main" val="278815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1DD4-8351-46A3-8594-250BD8D46A00}"/>
              </a:ext>
            </a:extLst>
          </p:cNvPr>
          <p:cNvSpPr>
            <a:spLocks noGrp="1"/>
          </p:cNvSpPr>
          <p:nvPr>
            <p:ph type="ctrTitle"/>
          </p:nvPr>
        </p:nvSpPr>
        <p:spPr>
          <a:xfrm>
            <a:off x="1524000" y="1876342"/>
            <a:ext cx="9144000" cy="2387600"/>
          </a:xfrm>
        </p:spPr>
        <p:txBody>
          <a:bodyPr/>
          <a:lstStyle/>
          <a:p>
            <a:r>
              <a:rPr lang="en-US" b="1" dirty="0"/>
              <a:t>Thank You!</a:t>
            </a:r>
          </a:p>
        </p:txBody>
      </p:sp>
    </p:spTree>
    <p:extLst>
      <p:ext uri="{BB962C8B-B14F-4D97-AF65-F5344CB8AC3E}">
        <p14:creationId xmlns:p14="http://schemas.microsoft.com/office/powerpoint/2010/main" val="108827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5F63-FDB9-410C-9FC5-111E64AB6D01}"/>
              </a:ext>
            </a:extLst>
          </p:cNvPr>
          <p:cNvSpPr>
            <a:spLocks noGrp="1"/>
          </p:cNvSpPr>
          <p:nvPr>
            <p:ph type="title"/>
          </p:nvPr>
        </p:nvSpPr>
        <p:spPr/>
        <p:txBody>
          <a:bodyPr/>
          <a:lstStyle/>
          <a:p>
            <a:r>
              <a:rPr lang="en-US" dirty="0"/>
              <a:t>Supplementary Materials</a:t>
            </a:r>
          </a:p>
        </p:txBody>
      </p:sp>
      <p:graphicFrame>
        <p:nvGraphicFramePr>
          <p:cNvPr id="5" name="Table 4">
            <a:extLst>
              <a:ext uri="{FF2B5EF4-FFF2-40B4-BE49-F238E27FC236}">
                <a16:creationId xmlns:a16="http://schemas.microsoft.com/office/drawing/2014/main" id="{18A1851E-B692-468B-A9CB-9FFAF3497721}"/>
              </a:ext>
            </a:extLst>
          </p:cNvPr>
          <p:cNvGraphicFramePr>
            <a:graphicFrameLocks/>
          </p:cNvGraphicFramePr>
          <p:nvPr>
            <p:extLst>
              <p:ext uri="{D42A27DB-BD31-4B8C-83A1-F6EECF244321}">
                <p14:modId xmlns:p14="http://schemas.microsoft.com/office/powerpoint/2010/main" val="1017024605"/>
              </p:ext>
            </p:extLst>
          </p:nvPr>
        </p:nvGraphicFramePr>
        <p:xfrm>
          <a:off x="838199" y="3037305"/>
          <a:ext cx="10515601" cy="3754291"/>
        </p:xfrm>
        <a:graphic>
          <a:graphicData uri="http://schemas.openxmlformats.org/drawingml/2006/table">
            <a:tbl>
              <a:tblPr firstRow="1" bandRow="1">
                <a:tableStyleId>{5C22544A-7EE6-4342-B048-85BDC9FD1C3A}</a:tableStyleId>
              </a:tblPr>
              <a:tblGrid>
                <a:gridCol w="2575561">
                  <a:extLst>
                    <a:ext uri="{9D8B030D-6E8A-4147-A177-3AD203B41FA5}">
                      <a16:colId xmlns:a16="http://schemas.microsoft.com/office/drawing/2014/main" val="2311653807"/>
                    </a:ext>
                  </a:extLst>
                </a:gridCol>
                <a:gridCol w="1818199">
                  <a:extLst>
                    <a:ext uri="{9D8B030D-6E8A-4147-A177-3AD203B41FA5}">
                      <a16:colId xmlns:a16="http://schemas.microsoft.com/office/drawing/2014/main" val="2368241244"/>
                    </a:ext>
                  </a:extLst>
                </a:gridCol>
                <a:gridCol w="2300955">
                  <a:extLst>
                    <a:ext uri="{9D8B030D-6E8A-4147-A177-3AD203B41FA5}">
                      <a16:colId xmlns:a16="http://schemas.microsoft.com/office/drawing/2014/main" val="1453845661"/>
                    </a:ext>
                  </a:extLst>
                </a:gridCol>
                <a:gridCol w="2002972">
                  <a:extLst>
                    <a:ext uri="{9D8B030D-6E8A-4147-A177-3AD203B41FA5}">
                      <a16:colId xmlns:a16="http://schemas.microsoft.com/office/drawing/2014/main" val="25184105"/>
                    </a:ext>
                  </a:extLst>
                </a:gridCol>
                <a:gridCol w="1817914">
                  <a:extLst>
                    <a:ext uri="{9D8B030D-6E8A-4147-A177-3AD203B41FA5}">
                      <a16:colId xmlns:a16="http://schemas.microsoft.com/office/drawing/2014/main" val="2470513211"/>
                    </a:ext>
                  </a:extLst>
                </a:gridCol>
              </a:tblGrid>
              <a:tr h="462451">
                <a:tc>
                  <a:txBody>
                    <a:bodyPr/>
                    <a:lstStyle/>
                    <a:p>
                      <a:pPr algn="ctr"/>
                      <a:r>
                        <a:rPr lang="en-SG" dirty="0"/>
                        <a:t>Modalities</a:t>
                      </a:r>
                    </a:p>
                  </a:txBody>
                  <a:tcPr/>
                </a:tc>
                <a:tc>
                  <a:txBody>
                    <a:bodyPr/>
                    <a:lstStyle/>
                    <a:p>
                      <a:pPr algn="ctr"/>
                      <a:r>
                        <a:rPr lang="en-SG" dirty="0"/>
                        <a:t>Test Accuracy</a:t>
                      </a:r>
                    </a:p>
                  </a:txBody>
                  <a:tcPr/>
                </a:tc>
                <a:tc>
                  <a:txBody>
                    <a:bodyPr/>
                    <a:lstStyle/>
                    <a:p>
                      <a:pPr algn="ctr"/>
                      <a:r>
                        <a:rPr lang="en-SG" dirty="0"/>
                        <a:t>Macro </a:t>
                      </a:r>
                      <a:r>
                        <a:rPr lang="en-SG" dirty="0" err="1"/>
                        <a:t>Avg</a:t>
                      </a:r>
                      <a:r>
                        <a:rPr lang="en-SG" dirty="0"/>
                        <a:t> Precision</a:t>
                      </a:r>
                    </a:p>
                  </a:txBody>
                  <a:tcPr/>
                </a:tc>
                <a:tc>
                  <a:txBody>
                    <a:bodyPr/>
                    <a:lstStyle/>
                    <a:p>
                      <a:pPr algn="ctr"/>
                      <a:r>
                        <a:rPr lang="en-SG" dirty="0"/>
                        <a:t>Macro </a:t>
                      </a:r>
                      <a:r>
                        <a:rPr lang="en-SG" dirty="0" err="1"/>
                        <a:t>Avg</a:t>
                      </a:r>
                      <a:r>
                        <a:rPr lang="en-SG" dirty="0"/>
                        <a:t> recall</a:t>
                      </a:r>
                    </a:p>
                  </a:txBody>
                  <a:tcPr/>
                </a:tc>
                <a:tc>
                  <a:txBody>
                    <a:bodyPr/>
                    <a:lstStyle/>
                    <a:p>
                      <a:pPr algn="ctr"/>
                      <a:r>
                        <a:rPr lang="en-SG" dirty="0"/>
                        <a:t>Weighted </a:t>
                      </a:r>
                      <a:r>
                        <a:rPr lang="en-SG" dirty="0" err="1"/>
                        <a:t>F1</a:t>
                      </a:r>
                      <a:endParaRPr lang="en-SG" dirty="0"/>
                    </a:p>
                  </a:txBody>
                  <a:tcPr/>
                </a:tc>
                <a:extLst>
                  <a:ext uri="{0D108BD9-81ED-4DB2-BD59-A6C34878D82A}">
                    <a16:rowId xmlns:a16="http://schemas.microsoft.com/office/drawing/2014/main" val="222286007"/>
                  </a:ext>
                </a:extLst>
              </a:tr>
              <a:tr h="264258">
                <a:tc>
                  <a:txBody>
                    <a:bodyPr/>
                    <a:lstStyle/>
                    <a:p>
                      <a:pPr algn="ctr"/>
                      <a:r>
                        <a:rPr lang="en-SG" b="0" dirty="0"/>
                        <a:t>All</a:t>
                      </a:r>
                    </a:p>
                  </a:txBody>
                  <a:tcPr/>
                </a:tc>
                <a:tc>
                  <a:txBody>
                    <a:bodyPr/>
                    <a:lstStyle/>
                    <a:p>
                      <a:pPr algn="ctr"/>
                      <a:r>
                        <a:rPr lang="en-SG" b="0" dirty="0"/>
                        <a:t>94.6</a:t>
                      </a:r>
                    </a:p>
                  </a:txBody>
                  <a:tcPr/>
                </a:tc>
                <a:tc>
                  <a:txBody>
                    <a:bodyPr/>
                    <a:lstStyle/>
                    <a:p>
                      <a:pPr algn="ctr"/>
                      <a:r>
                        <a:rPr lang="en-SG" b="0" dirty="0"/>
                        <a:t>0.909</a:t>
                      </a:r>
                    </a:p>
                  </a:txBody>
                  <a:tcPr/>
                </a:tc>
                <a:tc>
                  <a:txBody>
                    <a:bodyPr/>
                    <a:lstStyle/>
                    <a:p>
                      <a:pPr algn="ctr"/>
                      <a:r>
                        <a:rPr lang="en-SG" b="0" dirty="0"/>
                        <a:t>0.935</a:t>
                      </a:r>
                    </a:p>
                  </a:txBody>
                  <a:tcPr/>
                </a:tc>
                <a:tc>
                  <a:txBody>
                    <a:bodyPr/>
                    <a:lstStyle/>
                    <a:p>
                      <a:pPr algn="ctr"/>
                      <a:r>
                        <a:rPr lang="en-SG" b="0" dirty="0"/>
                        <a:t>0.949</a:t>
                      </a:r>
                    </a:p>
                  </a:txBody>
                  <a:tcPr/>
                </a:tc>
                <a:extLst>
                  <a:ext uri="{0D108BD9-81ED-4DB2-BD59-A6C34878D82A}">
                    <a16:rowId xmlns:a16="http://schemas.microsoft.com/office/drawing/2014/main" val="3117424557"/>
                  </a:ext>
                </a:extLst>
              </a:tr>
              <a:tr h="264258">
                <a:tc>
                  <a:txBody>
                    <a:bodyPr/>
                    <a:lstStyle/>
                    <a:p>
                      <a:pPr algn="ctr"/>
                      <a:r>
                        <a:rPr lang="en-SG" b="0" dirty="0"/>
                        <a:t>- social, part, brief</a:t>
                      </a:r>
                    </a:p>
                  </a:txBody>
                  <a:tcPr/>
                </a:tc>
                <a:tc>
                  <a:txBody>
                    <a:bodyPr/>
                    <a:lstStyle/>
                    <a:p>
                      <a:pPr algn="ctr"/>
                      <a:r>
                        <a:rPr lang="en-SG" b="0" dirty="0"/>
                        <a:t>91.7</a:t>
                      </a:r>
                    </a:p>
                  </a:txBody>
                  <a:tcPr/>
                </a:tc>
                <a:tc>
                  <a:txBody>
                    <a:bodyPr/>
                    <a:lstStyle/>
                    <a:p>
                      <a:pPr algn="ctr"/>
                      <a:r>
                        <a:rPr lang="en-SG" b="0" dirty="0"/>
                        <a:t>0.875</a:t>
                      </a:r>
                    </a:p>
                  </a:txBody>
                  <a:tcPr/>
                </a:tc>
                <a:tc>
                  <a:txBody>
                    <a:bodyPr/>
                    <a:lstStyle/>
                    <a:p>
                      <a:pPr algn="ctr"/>
                      <a:r>
                        <a:rPr lang="en-SG" b="0" dirty="0"/>
                        <a:t>0.917</a:t>
                      </a:r>
                    </a:p>
                  </a:txBody>
                  <a:tcPr/>
                </a:tc>
                <a:tc>
                  <a:txBody>
                    <a:bodyPr/>
                    <a:lstStyle/>
                    <a:p>
                      <a:pPr algn="ctr"/>
                      <a:r>
                        <a:rPr lang="en-SG" b="0" dirty="0"/>
                        <a:t>0.923</a:t>
                      </a:r>
                    </a:p>
                  </a:txBody>
                  <a:tcPr/>
                </a:tc>
                <a:extLst>
                  <a:ext uri="{0D108BD9-81ED-4DB2-BD59-A6C34878D82A}">
                    <a16:rowId xmlns:a16="http://schemas.microsoft.com/office/drawing/2014/main" val="2970465046"/>
                  </a:ext>
                </a:extLst>
              </a:tr>
              <a:tr h="264258">
                <a:tc>
                  <a:txBody>
                    <a:bodyPr/>
                    <a:lstStyle/>
                    <a:p>
                      <a:pPr algn="ctr"/>
                      <a:r>
                        <a:rPr lang="en-SG" b="0" dirty="0"/>
                        <a:t>- social, part, emo</a:t>
                      </a:r>
                    </a:p>
                  </a:txBody>
                  <a:tcPr/>
                </a:tc>
                <a:tc>
                  <a:txBody>
                    <a:bodyPr/>
                    <a:lstStyle/>
                    <a:p>
                      <a:pPr algn="ctr"/>
                      <a:r>
                        <a:rPr lang="en-SG" b="0" dirty="0"/>
                        <a:t>95.1</a:t>
                      </a:r>
                    </a:p>
                  </a:txBody>
                  <a:tcPr/>
                </a:tc>
                <a:tc>
                  <a:txBody>
                    <a:bodyPr/>
                    <a:lstStyle/>
                    <a:p>
                      <a:pPr algn="ctr"/>
                      <a:r>
                        <a:rPr lang="en-SG" b="0" dirty="0"/>
                        <a:t>0.915</a:t>
                      </a:r>
                    </a:p>
                  </a:txBody>
                  <a:tcPr/>
                </a:tc>
                <a:tc>
                  <a:txBody>
                    <a:bodyPr/>
                    <a:lstStyle/>
                    <a:p>
                      <a:pPr algn="ctr"/>
                      <a:r>
                        <a:rPr lang="en-SG" b="0" dirty="0"/>
                        <a:t>0.951</a:t>
                      </a:r>
                    </a:p>
                  </a:txBody>
                  <a:tcPr/>
                </a:tc>
                <a:tc>
                  <a:txBody>
                    <a:bodyPr/>
                    <a:lstStyle/>
                    <a:p>
                      <a:pPr algn="ctr"/>
                      <a:r>
                        <a:rPr lang="en-SG" b="0" dirty="0"/>
                        <a:t>0.953</a:t>
                      </a:r>
                    </a:p>
                  </a:txBody>
                  <a:tcPr/>
                </a:tc>
                <a:extLst>
                  <a:ext uri="{0D108BD9-81ED-4DB2-BD59-A6C34878D82A}">
                    <a16:rowId xmlns:a16="http://schemas.microsoft.com/office/drawing/2014/main" val="2535119599"/>
                  </a:ext>
                </a:extLst>
              </a:tr>
              <a:tr h="264258">
                <a:tc>
                  <a:txBody>
                    <a:bodyPr/>
                    <a:lstStyle/>
                    <a:p>
                      <a:pPr algn="ctr"/>
                      <a:r>
                        <a:rPr lang="en-SG" b="0" dirty="0"/>
                        <a:t>- social, part, </a:t>
                      </a:r>
                      <a:r>
                        <a:rPr lang="en-SG" b="0" dirty="0" err="1"/>
                        <a:t>eng</a:t>
                      </a:r>
                      <a:endParaRPr lang="en-SG" b="0" dirty="0"/>
                    </a:p>
                  </a:txBody>
                  <a:tcPr/>
                </a:tc>
                <a:tc>
                  <a:txBody>
                    <a:bodyPr/>
                    <a:lstStyle/>
                    <a:p>
                      <a:pPr algn="ctr"/>
                      <a:r>
                        <a:rPr lang="en-SG" b="0" dirty="0"/>
                        <a:t>95.0</a:t>
                      </a:r>
                    </a:p>
                  </a:txBody>
                  <a:tcPr/>
                </a:tc>
                <a:tc>
                  <a:txBody>
                    <a:bodyPr/>
                    <a:lstStyle/>
                    <a:p>
                      <a:pPr algn="ctr"/>
                      <a:r>
                        <a:rPr lang="en-SG" b="0" dirty="0"/>
                        <a:t>0.916</a:t>
                      </a:r>
                    </a:p>
                  </a:txBody>
                  <a:tcPr/>
                </a:tc>
                <a:tc>
                  <a:txBody>
                    <a:bodyPr/>
                    <a:lstStyle/>
                    <a:p>
                      <a:pPr algn="ctr"/>
                      <a:r>
                        <a:rPr lang="en-SG" b="0" dirty="0"/>
                        <a:t>0.941</a:t>
                      </a:r>
                    </a:p>
                  </a:txBody>
                  <a:tcPr/>
                </a:tc>
                <a:tc>
                  <a:txBody>
                    <a:bodyPr/>
                    <a:lstStyle/>
                    <a:p>
                      <a:pPr algn="ctr"/>
                      <a:r>
                        <a:rPr lang="en-SG" b="0" dirty="0"/>
                        <a:t>0.951</a:t>
                      </a:r>
                    </a:p>
                  </a:txBody>
                  <a:tcPr/>
                </a:tc>
                <a:extLst>
                  <a:ext uri="{0D108BD9-81ED-4DB2-BD59-A6C34878D82A}">
                    <a16:rowId xmlns:a16="http://schemas.microsoft.com/office/drawing/2014/main" val="1597927024"/>
                  </a:ext>
                </a:extLst>
              </a:tr>
              <a:tr h="264258">
                <a:tc>
                  <a:txBody>
                    <a:bodyPr/>
                    <a:lstStyle/>
                    <a:p>
                      <a:pPr algn="ctr"/>
                      <a:r>
                        <a:rPr lang="en-SG" b="0" dirty="0"/>
                        <a:t>- social, part, conv</a:t>
                      </a:r>
                    </a:p>
                  </a:txBody>
                  <a:tcPr/>
                </a:tc>
                <a:tc>
                  <a:txBody>
                    <a:bodyPr/>
                    <a:lstStyle/>
                    <a:p>
                      <a:pPr algn="ctr"/>
                      <a:r>
                        <a:rPr lang="en-SG" b="0" dirty="0"/>
                        <a:t>92.8</a:t>
                      </a:r>
                    </a:p>
                  </a:txBody>
                  <a:tcPr/>
                </a:tc>
                <a:tc>
                  <a:txBody>
                    <a:bodyPr/>
                    <a:lstStyle/>
                    <a:p>
                      <a:pPr algn="ctr"/>
                      <a:r>
                        <a:rPr lang="en-SG" b="0" dirty="0"/>
                        <a:t>0.888</a:t>
                      </a:r>
                    </a:p>
                  </a:txBody>
                  <a:tcPr/>
                </a:tc>
                <a:tc>
                  <a:txBody>
                    <a:bodyPr/>
                    <a:lstStyle/>
                    <a:p>
                      <a:pPr algn="ctr"/>
                      <a:r>
                        <a:rPr lang="en-SG" b="0" dirty="0"/>
                        <a:t>0.922</a:t>
                      </a:r>
                    </a:p>
                  </a:txBody>
                  <a:tcPr/>
                </a:tc>
                <a:tc>
                  <a:txBody>
                    <a:bodyPr/>
                    <a:lstStyle/>
                    <a:p>
                      <a:pPr algn="ctr"/>
                      <a:r>
                        <a:rPr lang="en-SG" b="0" dirty="0"/>
                        <a:t>0.932</a:t>
                      </a:r>
                    </a:p>
                  </a:txBody>
                  <a:tcPr/>
                </a:tc>
                <a:extLst>
                  <a:ext uri="{0D108BD9-81ED-4DB2-BD59-A6C34878D82A}">
                    <a16:rowId xmlns:a16="http://schemas.microsoft.com/office/drawing/2014/main" val="3779897202"/>
                  </a:ext>
                </a:extLst>
              </a:tr>
              <a:tr h="264258">
                <a:tc>
                  <a:txBody>
                    <a:bodyPr/>
                    <a:lstStyle/>
                    <a:p>
                      <a:pPr algn="ctr"/>
                      <a:r>
                        <a:rPr lang="en-SG" b="0" dirty="0"/>
                        <a:t>- social, part</a:t>
                      </a:r>
                    </a:p>
                  </a:txBody>
                  <a:tcPr/>
                </a:tc>
                <a:tc>
                  <a:txBody>
                    <a:bodyPr/>
                    <a:lstStyle/>
                    <a:p>
                      <a:pPr algn="ctr"/>
                      <a:r>
                        <a:rPr lang="en-SG" b="0" dirty="0"/>
                        <a:t>95.8</a:t>
                      </a:r>
                    </a:p>
                  </a:txBody>
                  <a:tcPr/>
                </a:tc>
                <a:tc>
                  <a:txBody>
                    <a:bodyPr/>
                    <a:lstStyle/>
                    <a:p>
                      <a:pPr algn="ctr"/>
                      <a:r>
                        <a:rPr lang="en-SG" b="0" dirty="0"/>
                        <a:t>0.925</a:t>
                      </a:r>
                    </a:p>
                  </a:txBody>
                  <a:tcPr/>
                </a:tc>
                <a:tc>
                  <a:txBody>
                    <a:bodyPr/>
                    <a:lstStyle/>
                    <a:p>
                      <a:pPr algn="ctr"/>
                      <a:r>
                        <a:rPr lang="en-SG" b="0" dirty="0"/>
                        <a:t>0.959</a:t>
                      </a:r>
                    </a:p>
                  </a:txBody>
                  <a:tcPr/>
                </a:tc>
                <a:tc>
                  <a:txBody>
                    <a:bodyPr/>
                    <a:lstStyle/>
                    <a:p>
                      <a:pPr algn="ctr"/>
                      <a:r>
                        <a:rPr lang="en-SG" b="0" dirty="0"/>
                        <a:t>0.960</a:t>
                      </a:r>
                    </a:p>
                  </a:txBody>
                  <a:tcPr/>
                </a:tc>
                <a:extLst>
                  <a:ext uri="{0D108BD9-81ED-4DB2-BD59-A6C34878D82A}">
                    <a16:rowId xmlns:a16="http://schemas.microsoft.com/office/drawing/2014/main" val="2005902109"/>
                  </a:ext>
                </a:extLst>
              </a:tr>
              <a:tr h="264258">
                <a:tc>
                  <a:txBody>
                    <a:bodyPr/>
                    <a:lstStyle/>
                    <a:p>
                      <a:pPr algn="ctr"/>
                      <a:r>
                        <a:rPr lang="en-SG" b="0" dirty="0"/>
                        <a:t>- part, conv</a:t>
                      </a:r>
                    </a:p>
                  </a:txBody>
                  <a:tcPr/>
                </a:tc>
                <a:tc>
                  <a:txBody>
                    <a:bodyPr/>
                    <a:lstStyle/>
                    <a:p>
                      <a:pPr algn="ctr"/>
                      <a:r>
                        <a:rPr lang="en-SG" b="0" dirty="0"/>
                        <a:t>90.6</a:t>
                      </a:r>
                    </a:p>
                  </a:txBody>
                  <a:tcPr/>
                </a:tc>
                <a:tc>
                  <a:txBody>
                    <a:bodyPr/>
                    <a:lstStyle/>
                    <a:p>
                      <a:pPr algn="ctr"/>
                      <a:r>
                        <a:rPr lang="en-SG" b="0" dirty="0"/>
                        <a:t>0.865</a:t>
                      </a:r>
                    </a:p>
                  </a:txBody>
                  <a:tcPr/>
                </a:tc>
                <a:tc>
                  <a:txBody>
                    <a:bodyPr/>
                    <a:lstStyle/>
                    <a:p>
                      <a:pPr algn="ctr"/>
                      <a:r>
                        <a:rPr lang="en-SG" b="0" dirty="0"/>
                        <a:t>0.891</a:t>
                      </a:r>
                    </a:p>
                  </a:txBody>
                  <a:tcPr/>
                </a:tc>
                <a:tc>
                  <a:txBody>
                    <a:bodyPr/>
                    <a:lstStyle/>
                    <a:p>
                      <a:pPr algn="ctr"/>
                      <a:r>
                        <a:rPr lang="en-SG" b="0" dirty="0"/>
                        <a:t>0.911</a:t>
                      </a:r>
                    </a:p>
                  </a:txBody>
                  <a:tcPr/>
                </a:tc>
                <a:extLst>
                  <a:ext uri="{0D108BD9-81ED-4DB2-BD59-A6C34878D82A}">
                    <a16:rowId xmlns:a16="http://schemas.microsoft.com/office/drawing/2014/main" val="1503103596"/>
                  </a:ext>
                </a:extLst>
              </a:tr>
              <a:tr h="264258">
                <a:tc>
                  <a:txBody>
                    <a:bodyPr/>
                    <a:lstStyle/>
                    <a:p>
                      <a:pPr algn="ctr"/>
                      <a:r>
                        <a:rPr lang="en-SG" b="0" dirty="0"/>
                        <a:t>- part, emo</a:t>
                      </a:r>
                    </a:p>
                  </a:txBody>
                  <a:tcPr/>
                </a:tc>
                <a:tc>
                  <a:txBody>
                    <a:bodyPr/>
                    <a:lstStyle/>
                    <a:p>
                      <a:pPr algn="ctr"/>
                      <a:r>
                        <a:rPr lang="en-SG" b="0" dirty="0"/>
                        <a:t>93.7</a:t>
                      </a:r>
                    </a:p>
                  </a:txBody>
                  <a:tcPr/>
                </a:tc>
                <a:tc>
                  <a:txBody>
                    <a:bodyPr/>
                    <a:lstStyle/>
                    <a:p>
                      <a:pPr algn="ctr"/>
                      <a:r>
                        <a:rPr lang="en-SG" b="0" dirty="0"/>
                        <a:t>0.899</a:t>
                      </a:r>
                    </a:p>
                  </a:txBody>
                  <a:tcPr/>
                </a:tc>
                <a:tc>
                  <a:txBody>
                    <a:bodyPr/>
                    <a:lstStyle/>
                    <a:p>
                      <a:pPr algn="ctr"/>
                      <a:r>
                        <a:rPr lang="en-SG" b="0" dirty="0"/>
                        <a:t>0.941</a:t>
                      </a:r>
                    </a:p>
                  </a:txBody>
                  <a:tcPr/>
                </a:tc>
                <a:tc>
                  <a:txBody>
                    <a:bodyPr/>
                    <a:lstStyle/>
                    <a:p>
                      <a:pPr algn="ctr"/>
                      <a:r>
                        <a:rPr lang="en-SG" b="0" dirty="0"/>
                        <a:t>0.941</a:t>
                      </a:r>
                    </a:p>
                  </a:txBody>
                  <a:tcPr/>
                </a:tc>
                <a:extLst>
                  <a:ext uri="{0D108BD9-81ED-4DB2-BD59-A6C34878D82A}">
                    <a16:rowId xmlns:a16="http://schemas.microsoft.com/office/drawing/2014/main" val="2450092078"/>
                  </a:ext>
                </a:extLst>
              </a:tr>
              <a:tr h="264258">
                <a:tc>
                  <a:txBody>
                    <a:bodyPr/>
                    <a:lstStyle/>
                    <a:p>
                      <a:pPr algn="ctr"/>
                      <a:r>
                        <a:rPr lang="en-SG" b="0" dirty="0"/>
                        <a:t>- part</a:t>
                      </a:r>
                    </a:p>
                  </a:txBody>
                  <a:tcPr/>
                </a:tc>
                <a:tc>
                  <a:txBody>
                    <a:bodyPr/>
                    <a:lstStyle/>
                    <a:p>
                      <a:pPr algn="ctr"/>
                      <a:r>
                        <a:rPr lang="en-SG" b="0" dirty="0"/>
                        <a:t>93.8</a:t>
                      </a:r>
                    </a:p>
                  </a:txBody>
                  <a:tcPr/>
                </a:tc>
                <a:tc>
                  <a:txBody>
                    <a:bodyPr/>
                    <a:lstStyle/>
                    <a:p>
                      <a:pPr algn="ctr"/>
                      <a:r>
                        <a:rPr lang="en-SG" b="0" dirty="0"/>
                        <a:t>0.900</a:t>
                      </a:r>
                    </a:p>
                  </a:txBody>
                  <a:tcPr/>
                </a:tc>
                <a:tc>
                  <a:txBody>
                    <a:bodyPr/>
                    <a:lstStyle/>
                    <a:p>
                      <a:pPr algn="ctr"/>
                      <a:r>
                        <a:rPr lang="en-SG" b="0" dirty="0"/>
                        <a:t>0.930</a:t>
                      </a:r>
                    </a:p>
                  </a:txBody>
                  <a:tcPr/>
                </a:tc>
                <a:tc>
                  <a:txBody>
                    <a:bodyPr/>
                    <a:lstStyle/>
                    <a:p>
                      <a:pPr algn="ctr"/>
                      <a:r>
                        <a:rPr lang="en-SG" b="0" dirty="0"/>
                        <a:t>0.941</a:t>
                      </a:r>
                    </a:p>
                  </a:txBody>
                  <a:tcPr/>
                </a:tc>
                <a:extLst>
                  <a:ext uri="{0D108BD9-81ED-4DB2-BD59-A6C34878D82A}">
                    <a16:rowId xmlns:a16="http://schemas.microsoft.com/office/drawing/2014/main" val="2186250698"/>
                  </a:ext>
                </a:extLst>
              </a:tr>
            </a:tbl>
          </a:graphicData>
        </a:graphic>
      </p:graphicFrame>
      <p:sp>
        <p:nvSpPr>
          <p:cNvPr id="8" name="Content Placeholder 2">
            <a:extLst>
              <a:ext uri="{FF2B5EF4-FFF2-40B4-BE49-F238E27FC236}">
                <a16:creationId xmlns:a16="http://schemas.microsoft.com/office/drawing/2014/main" id="{E59E6355-6410-4143-BBF3-2D20FFDC3072}"/>
              </a:ext>
            </a:extLst>
          </p:cNvPr>
          <p:cNvSpPr>
            <a:spLocks noGrp="1"/>
          </p:cNvSpPr>
          <p:nvPr>
            <p:ph idx="1"/>
          </p:nvPr>
        </p:nvSpPr>
        <p:spPr>
          <a:xfrm>
            <a:off x="838200" y="1825625"/>
            <a:ext cx="10515600" cy="4351338"/>
          </a:xfrm>
        </p:spPr>
        <p:txBody>
          <a:bodyPr/>
          <a:lstStyle/>
          <a:p>
            <a:r>
              <a:rPr lang="en-US" dirty="0"/>
              <a:t>Performance summary for different subsets of modalities as input features. Test results on Zip31.</a:t>
            </a:r>
          </a:p>
        </p:txBody>
      </p:sp>
    </p:spTree>
    <p:extLst>
      <p:ext uri="{BB962C8B-B14F-4D97-AF65-F5344CB8AC3E}">
        <p14:creationId xmlns:p14="http://schemas.microsoft.com/office/powerpoint/2010/main" val="328612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D140-EA57-46BC-82E9-B5CBC1145A99}"/>
              </a:ext>
            </a:extLst>
          </p:cNvPr>
          <p:cNvSpPr>
            <a:spLocks noGrp="1"/>
          </p:cNvSpPr>
          <p:nvPr>
            <p:ph type="title"/>
          </p:nvPr>
        </p:nvSpPr>
        <p:spPr/>
        <p:txBody>
          <a:bodyPr/>
          <a:lstStyle/>
          <a:p>
            <a:r>
              <a:rPr lang="en-US" dirty="0"/>
              <a:t>Group Members</a:t>
            </a:r>
          </a:p>
        </p:txBody>
      </p:sp>
      <p:sp>
        <p:nvSpPr>
          <p:cNvPr id="3" name="Content Placeholder 2">
            <a:extLst>
              <a:ext uri="{FF2B5EF4-FFF2-40B4-BE49-F238E27FC236}">
                <a16:creationId xmlns:a16="http://schemas.microsoft.com/office/drawing/2014/main" id="{2F58CC37-C674-4E6E-8948-A049A6BCC860}"/>
              </a:ext>
            </a:extLst>
          </p:cNvPr>
          <p:cNvSpPr>
            <a:spLocks noGrp="1"/>
          </p:cNvSpPr>
          <p:nvPr>
            <p:ph idx="1"/>
          </p:nvPr>
        </p:nvSpPr>
        <p:spPr/>
        <p:txBody>
          <a:bodyPr/>
          <a:lstStyle/>
          <a:p>
            <a:r>
              <a:rPr lang="en-US" b="0" i="0" dirty="0">
                <a:solidFill>
                  <a:srgbClr val="323130"/>
                </a:solidFill>
                <a:effectLst/>
              </a:rPr>
              <a:t>Vigneshwaran Subbaraju, SCC</a:t>
            </a:r>
          </a:p>
          <a:p>
            <a:r>
              <a:rPr lang="en-US" b="0" i="0" dirty="0">
                <a:solidFill>
                  <a:srgbClr val="202124"/>
                </a:solidFill>
                <a:effectLst/>
              </a:rPr>
              <a:t>Thivya KANDAPPU, SMU</a:t>
            </a:r>
          </a:p>
          <a:p>
            <a:r>
              <a:rPr lang="en-US" b="0" i="0" dirty="0" err="1">
                <a:solidFill>
                  <a:srgbClr val="202124"/>
                </a:solidFill>
                <a:effectLst/>
              </a:rPr>
              <a:t>Vuong</a:t>
            </a:r>
            <a:r>
              <a:rPr lang="en-US" b="0" i="0" dirty="0">
                <a:solidFill>
                  <a:srgbClr val="202124"/>
                </a:solidFill>
                <a:effectLst/>
              </a:rPr>
              <a:t> Dao Nghe (Thomas), SCC</a:t>
            </a:r>
          </a:p>
          <a:p>
            <a:r>
              <a:rPr lang="en-US" b="0" i="0" dirty="0">
                <a:solidFill>
                  <a:srgbClr val="323130"/>
                </a:solidFill>
                <a:effectLst/>
              </a:rPr>
              <a:t>Lai Ying</a:t>
            </a:r>
            <a:r>
              <a:rPr lang="en-US" dirty="0">
                <a:solidFill>
                  <a:srgbClr val="202124"/>
                </a:solidFill>
              </a:rPr>
              <a:t>, SCC</a:t>
            </a:r>
            <a:endParaRPr lang="en-US" b="0" i="0" dirty="0">
              <a:solidFill>
                <a:srgbClr val="202124"/>
              </a:solidFill>
              <a:effectLst/>
            </a:endParaRPr>
          </a:p>
          <a:p>
            <a:r>
              <a:rPr lang="en-US" dirty="0">
                <a:solidFill>
                  <a:srgbClr val="202124"/>
                </a:solidFill>
              </a:rPr>
              <a:t>Chen Zhang</a:t>
            </a:r>
            <a:r>
              <a:rPr lang="en-US" b="0" i="0" dirty="0">
                <a:solidFill>
                  <a:srgbClr val="323130"/>
                </a:solidFill>
                <a:effectLst/>
              </a:rPr>
              <a:t> , SCC</a:t>
            </a:r>
          </a:p>
          <a:p>
            <a:r>
              <a:rPr lang="en-US" dirty="0"/>
              <a:t>Pramath Krishna (Student), SCC</a:t>
            </a:r>
          </a:p>
        </p:txBody>
      </p:sp>
    </p:spTree>
    <p:extLst>
      <p:ext uri="{BB962C8B-B14F-4D97-AF65-F5344CB8AC3E}">
        <p14:creationId xmlns:p14="http://schemas.microsoft.com/office/powerpoint/2010/main" val="341148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314D-2283-4CA6-9E81-48F7299F54FB}"/>
              </a:ext>
            </a:extLst>
          </p:cNvPr>
          <p:cNvSpPr>
            <a:spLocks noGrp="1"/>
          </p:cNvSpPr>
          <p:nvPr>
            <p:ph type="title"/>
          </p:nvPr>
        </p:nvSpPr>
        <p:spPr/>
        <p:txBody>
          <a:bodyPr/>
          <a:lstStyle/>
          <a:p>
            <a:r>
              <a:rPr lang="en-US" dirty="0"/>
              <a:t>Performance Summary Zip31</a:t>
            </a:r>
          </a:p>
        </p:txBody>
      </p:sp>
      <p:pic>
        <p:nvPicPr>
          <p:cNvPr id="13" name="Content Placeholder 12">
            <a:extLst>
              <a:ext uri="{FF2B5EF4-FFF2-40B4-BE49-F238E27FC236}">
                <a16:creationId xmlns:a16="http://schemas.microsoft.com/office/drawing/2014/main" id="{43DC4B3B-078D-43F2-97D2-709EBBE3CA74}"/>
              </a:ext>
            </a:extLst>
          </p:cNvPr>
          <p:cNvPicPr>
            <a:picLocks noGrp="1" noChangeAspect="1"/>
          </p:cNvPicPr>
          <p:nvPr>
            <p:ph idx="1"/>
          </p:nvPr>
        </p:nvPicPr>
        <p:blipFill rotWithShape="1">
          <a:blip r:embed="rId2"/>
          <a:srcRect t="874" b="-1"/>
          <a:stretch/>
        </p:blipFill>
        <p:spPr>
          <a:xfrm>
            <a:off x="988423" y="1409265"/>
            <a:ext cx="10215154" cy="5162776"/>
          </a:xfrm>
        </p:spPr>
      </p:pic>
    </p:spTree>
    <p:extLst>
      <p:ext uri="{BB962C8B-B14F-4D97-AF65-F5344CB8AC3E}">
        <p14:creationId xmlns:p14="http://schemas.microsoft.com/office/powerpoint/2010/main" val="3300827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5F63-FDB9-410C-9FC5-111E64AB6D01}"/>
              </a:ext>
            </a:extLst>
          </p:cNvPr>
          <p:cNvSpPr>
            <a:spLocks noGrp="1"/>
          </p:cNvSpPr>
          <p:nvPr>
            <p:ph type="title"/>
          </p:nvPr>
        </p:nvSpPr>
        <p:spPr/>
        <p:txBody>
          <a:bodyPr/>
          <a:lstStyle/>
          <a:p>
            <a:r>
              <a:rPr lang="en-US" dirty="0"/>
              <a:t>Supplementary Materials</a:t>
            </a:r>
          </a:p>
        </p:txBody>
      </p:sp>
      <p:sp>
        <p:nvSpPr>
          <p:cNvPr id="8" name="Content Placeholder 2">
            <a:extLst>
              <a:ext uri="{FF2B5EF4-FFF2-40B4-BE49-F238E27FC236}">
                <a16:creationId xmlns:a16="http://schemas.microsoft.com/office/drawing/2014/main" id="{E59E6355-6410-4143-BBF3-2D20FFDC3072}"/>
              </a:ext>
            </a:extLst>
          </p:cNvPr>
          <p:cNvSpPr>
            <a:spLocks noGrp="1"/>
          </p:cNvSpPr>
          <p:nvPr>
            <p:ph idx="1"/>
          </p:nvPr>
        </p:nvSpPr>
        <p:spPr>
          <a:xfrm>
            <a:off x="838200" y="1825625"/>
            <a:ext cx="10515600" cy="4351338"/>
          </a:xfrm>
        </p:spPr>
        <p:txBody>
          <a:bodyPr/>
          <a:lstStyle/>
          <a:p>
            <a:r>
              <a:rPr lang="en-US" dirty="0"/>
              <a:t>Performance summary for different subsets of modalities as input features. Test results on Zip15.</a:t>
            </a:r>
          </a:p>
        </p:txBody>
      </p:sp>
      <p:graphicFrame>
        <p:nvGraphicFramePr>
          <p:cNvPr id="6" name="Table 4">
            <a:extLst>
              <a:ext uri="{FF2B5EF4-FFF2-40B4-BE49-F238E27FC236}">
                <a16:creationId xmlns:a16="http://schemas.microsoft.com/office/drawing/2014/main" id="{2CDFBC5B-18D9-419A-817A-093610F428D9}"/>
              </a:ext>
            </a:extLst>
          </p:cNvPr>
          <p:cNvGraphicFramePr>
            <a:graphicFrameLocks/>
          </p:cNvGraphicFramePr>
          <p:nvPr>
            <p:extLst>
              <p:ext uri="{D42A27DB-BD31-4B8C-83A1-F6EECF244321}">
                <p14:modId xmlns:p14="http://schemas.microsoft.com/office/powerpoint/2010/main" val="1229992945"/>
              </p:ext>
            </p:extLst>
          </p:nvPr>
        </p:nvGraphicFramePr>
        <p:xfrm>
          <a:off x="838201" y="2823302"/>
          <a:ext cx="10515599" cy="3931920"/>
        </p:xfrm>
        <a:graphic>
          <a:graphicData uri="http://schemas.openxmlformats.org/drawingml/2006/table">
            <a:tbl>
              <a:tblPr firstRow="1" bandRow="1">
                <a:tableStyleId>{5C22544A-7EE6-4342-B048-85BDC9FD1C3A}</a:tableStyleId>
              </a:tblPr>
              <a:tblGrid>
                <a:gridCol w="2677671">
                  <a:extLst>
                    <a:ext uri="{9D8B030D-6E8A-4147-A177-3AD203B41FA5}">
                      <a16:colId xmlns:a16="http://schemas.microsoft.com/office/drawing/2014/main" val="2311653807"/>
                    </a:ext>
                  </a:extLst>
                </a:gridCol>
                <a:gridCol w="1714592">
                  <a:extLst>
                    <a:ext uri="{9D8B030D-6E8A-4147-A177-3AD203B41FA5}">
                      <a16:colId xmlns:a16="http://schemas.microsoft.com/office/drawing/2014/main" val="2368241244"/>
                    </a:ext>
                  </a:extLst>
                </a:gridCol>
                <a:gridCol w="2450203">
                  <a:extLst>
                    <a:ext uri="{9D8B030D-6E8A-4147-A177-3AD203B41FA5}">
                      <a16:colId xmlns:a16="http://schemas.microsoft.com/office/drawing/2014/main" val="1453845661"/>
                    </a:ext>
                  </a:extLst>
                </a:gridCol>
                <a:gridCol w="2056208">
                  <a:extLst>
                    <a:ext uri="{9D8B030D-6E8A-4147-A177-3AD203B41FA5}">
                      <a16:colId xmlns:a16="http://schemas.microsoft.com/office/drawing/2014/main" val="25184105"/>
                    </a:ext>
                  </a:extLst>
                </a:gridCol>
                <a:gridCol w="1616925">
                  <a:extLst>
                    <a:ext uri="{9D8B030D-6E8A-4147-A177-3AD203B41FA5}">
                      <a16:colId xmlns:a16="http://schemas.microsoft.com/office/drawing/2014/main" val="2470513211"/>
                    </a:ext>
                  </a:extLst>
                </a:gridCol>
              </a:tblGrid>
              <a:tr h="128522">
                <a:tc>
                  <a:txBody>
                    <a:bodyPr/>
                    <a:lstStyle/>
                    <a:p>
                      <a:pPr algn="ctr"/>
                      <a:r>
                        <a:rPr lang="en-SG" dirty="0"/>
                        <a:t>Modalities</a:t>
                      </a:r>
                    </a:p>
                  </a:txBody>
                  <a:tcPr/>
                </a:tc>
                <a:tc>
                  <a:txBody>
                    <a:bodyPr/>
                    <a:lstStyle/>
                    <a:p>
                      <a:pPr algn="ctr"/>
                      <a:r>
                        <a:rPr lang="en-SG" dirty="0"/>
                        <a:t>Test Accuracy</a:t>
                      </a:r>
                    </a:p>
                  </a:txBody>
                  <a:tcPr/>
                </a:tc>
                <a:tc>
                  <a:txBody>
                    <a:bodyPr/>
                    <a:lstStyle/>
                    <a:p>
                      <a:pPr algn="ctr"/>
                      <a:r>
                        <a:rPr lang="en-SG" dirty="0"/>
                        <a:t>Macro </a:t>
                      </a:r>
                      <a:r>
                        <a:rPr lang="en-SG" dirty="0" err="1"/>
                        <a:t>Avg</a:t>
                      </a:r>
                      <a:r>
                        <a:rPr lang="en-SG" dirty="0"/>
                        <a:t> </a:t>
                      </a:r>
                    </a:p>
                    <a:p>
                      <a:pPr algn="ctr"/>
                      <a:r>
                        <a:rPr lang="en-SG" dirty="0"/>
                        <a:t>Precision</a:t>
                      </a:r>
                    </a:p>
                  </a:txBody>
                  <a:tcPr/>
                </a:tc>
                <a:tc>
                  <a:txBody>
                    <a:bodyPr/>
                    <a:lstStyle/>
                    <a:p>
                      <a:pPr algn="ctr"/>
                      <a:r>
                        <a:rPr lang="en-SG" dirty="0"/>
                        <a:t>Macro </a:t>
                      </a:r>
                      <a:r>
                        <a:rPr lang="en-SG" dirty="0" err="1"/>
                        <a:t>Avg</a:t>
                      </a:r>
                      <a:r>
                        <a:rPr lang="en-SG" dirty="0"/>
                        <a:t> </a:t>
                      </a:r>
                    </a:p>
                    <a:p>
                      <a:pPr algn="ctr"/>
                      <a:r>
                        <a:rPr lang="en-SG" dirty="0"/>
                        <a:t>recall</a:t>
                      </a:r>
                    </a:p>
                  </a:txBody>
                  <a:tcPr/>
                </a:tc>
                <a:tc>
                  <a:txBody>
                    <a:bodyPr/>
                    <a:lstStyle/>
                    <a:p>
                      <a:pPr algn="ctr"/>
                      <a:r>
                        <a:rPr lang="en-SG" dirty="0"/>
                        <a:t>Weighted </a:t>
                      </a:r>
                      <a:r>
                        <a:rPr lang="en-SG" dirty="0" err="1"/>
                        <a:t>F1</a:t>
                      </a:r>
                      <a:endParaRPr lang="en-SG" dirty="0"/>
                    </a:p>
                  </a:txBody>
                  <a:tcPr/>
                </a:tc>
                <a:extLst>
                  <a:ext uri="{0D108BD9-81ED-4DB2-BD59-A6C34878D82A}">
                    <a16:rowId xmlns:a16="http://schemas.microsoft.com/office/drawing/2014/main" val="222286007"/>
                  </a:ext>
                </a:extLst>
              </a:tr>
              <a:tr h="0">
                <a:tc>
                  <a:txBody>
                    <a:bodyPr/>
                    <a:lstStyle/>
                    <a:p>
                      <a:pPr algn="ctr"/>
                      <a:r>
                        <a:rPr lang="en-SG" b="0" dirty="0"/>
                        <a:t>All</a:t>
                      </a:r>
                    </a:p>
                  </a:txBody>
                  <a:tcPr/>
                </a:tc>
                <a:tc>
                  <a:txBody>
                    <a:bodyPr/>
                    <a:lstStyle/>
                    <a:p>
                      <a:pPr algn="ctr"/>
                      <a:r>
                        <a:rPr lang="en-SG" b="0" dirty="0"/>
                        <a:t>99.0</a:t>
                      </a:r>
                    </a:p>
                  </a:txBody>
                  <a:tcPr/>
                </a:tc>
                <a:tc>
                  <a:txBody>
                    <a:bodyPr/>
                    <a:lstStyle/>
                    <a:p>
                      <a:pPr algn="ctr"/>
                      <a:r>
                        <a:rPr lang="en-SG" b="0" dirty="0"/>
                        <a:t>0.987</a:t>
                      </a:r>
                    </a:p>
                  </a:txBody>
                  <a:tcPr/>
                </a:tc>
                <a:tc>
                  <a:txBody>
                    <a:bodyPr/>
                    <a:lstStyle/>
                    <a:p>
                      <a:pPr algn="ctr"/>
                      <a:r>
                        <a:rPr lang="en-SG" b="0" dirty="0"/>
                        <a:t>0.984</a:t>
                      </a:r>
                    </a:p>
                  </a:txBody>
                  <a:tcPr/>
                </a:tc>
                <a:tc>
                  <a:txBody>
                    <a:bodyPr/>
                    <a:lstStyle/>
                    <a:p>
                      <a:pPr algn="ctr"/>
                      <a:r>
                        <a:rPr lang="en-SG" b="0" dirty="0"/>
                        <a:t>0.990</a:t>
                      </a:r>
                    </a:p>
                  </a:txBody>
                  <a:tcPr/>
                </a:tc>
                <a:extLst>
                  <a:ext uri="{0D108BD9-81ED-4DB2-BD59-A6C34878D82A}">
                    <a16:rowId xmlns:a16="http://schemas.microsoft.com/office/drawing/2014/main" val="3117424557"/>
                  </a:ext>
                </a:extLst>
              </a:tr>
              <a:tr h="0">
                <a:tc>
                  <a:txBody>
                    <a:bodyPr/>
                    <a:lstStyle/>
                    <a:p>
                      <a:pPr algn="ctr"/>
                      <a:r>
                        <a:rPr lang="en-SG" b="0" dirty="0"/>
                        <a:t>- social, part, brief</a:t>
                      </a:r>
                    </a:p>
                  </a:txBody>
                  <a:tcPr/>
                </a:tc>
                <a:tc>
                  <a:txBody>
                    <a:bodyPr/>
                    <a:lstStyle/>
                    <a:p>
                      <a:pPr algn="ctr"/>
                      <a:r>
                        <a:rPr lang="en-SG" b="0" dirty="0"/>
                        <a:t>95.8</a:t>
                      </a:r>
                    </a:p>
                  </a:txBody>
                  <a:tcPr/>
                </a:tc>
                <a:tc>
                  <a:txBody>
                    <a:bodyPr/>
                    <a:lstStyle/>
                    <a:p>
                      <a:pPr algn="ctr"/>
                      <a:r>
                        <a:rPr lang="en-SG" b="0" dirty="0"/>
                        <a:t>0.963</a:t>
                      </a:r>
                    </a:p>
                  </a:txBody>
                  <a:tcPr/>
                </a:tc>
                <a:tc>
                  <a:txBody>
                    <a:bodyPr/>
                    <a:lstStyle/>
                    <a:p>
                      <a:pPr algn="ctr"/>
                      <a:r>
                        <a:rPr lang="en-SG" b="0" dirty="0"/>
                        <a:t>0.932</a:t>
                      </a:r>
                    </a:p>
                  </a:txBody>
                  <a:tcPr/>
                </a:tc>
                <a:tc>
                  <a:txBody>
                    <a:bodyPr/>
                    <a:lstStyle/>
                    <a:p>
                      <a:pPr algn="ctr"/>
                      <a:r>
                        <a:rPr lang="en-SG" b="0" dirty="0"/>
                        <a:t>0.957</a:t>
                      </a:r>
                    </a:p>
                  </a:txBody>
                  <a:tcPr/>
                </a:tc>
                <a:extLst>
                  <a:ext uri="{0D108BD9-81ED-4DB2-BD59-A6C34878D82A}">
                    <a16:rowId xmlns:a16="http://schemas.microsoft.com/office/drawing/2014/main" val="2970465046"/>
                  </a:ext>
                </a:extLst>
              </a:tr>
              <a:tr h="0">
                <a:tc>
                  <a:txBody>
                    <a:bodyPr/>
                    <a:lstStyle/>
                    <a:p>
                      <a:pPr algn="ctr"/>
                      <a:r>
                        <a:rPr lang="en-SG" b="0" dirty="0"/>
                        <a:t>- social, part, emo</a:t>
                      </a:r>
                    </a:p>
                  </a:txBody>
                  <a:tcPr/>
                </a:tc>
                <a:tc>
                  <a:txBody>
                    <a:bodyPr/>
                    <a:lstStyle/>
                    <a:p>
                      <a:pPr algn="ctr"/>
                      <a:r>
                        <a:rPr lang="en-SG" b="0" dirty="0"/>
                        <a:t>99.1</a:t>
                      </a:r>
                    </a:p>
                  </a:txBody>
                  <a:tcPr/>
                </a:tc>
                <a:tc>
                  <a:txBody>
                    <a:bodyPr/>
                    <a:lstStyle/>
                    <a:p>
                      <a:pPr algn="ctr"/>
                      <a:r>
                        <a:rPr lang="en-SG" b="0" dirty="0"/>
                        <a:t>0.989</a:t>
                      </a:r>
                    </a:p>
                  </a:txBody>
                  <a:tcPr/>
                </a:tc>
                <a:tc>
                  <a:txBody>
                    <a:bodyPr/>
                    <a:lstStyle/>
                    <a:p>
                      <a:pPr algn="ctr"/>
                      <a:r>
                        <a:rPr lang="en-SG" b="0" dirty="0"/>
                        <a:t>0.992</a:t>
                      </a:r>
                    </a:p>
                  </a:txBody>
                  <a:tcPr/>
                </a:tc>
                <a:tc>
                  <a:txBody>
                    <a:bodyPr/>
                    <a:lstStyle/>
                    <a:p>
                      <a:pPr algn="ctr"/>
                      <a:r>
                        <a:rPr lang="en-SG" b="0" dirty="0"/>
                        <a:t>0.992</a:t>
                      </a:r>
                    </a:p>
                  </a:txBody>
                  <a:tcPr/>
                </a:tc>
                <a:extLst>
                  <a:ext uri="{0D108BD9-81ED-4DB2-BD59-A6C34878D82A}">
                    <a16:rowId xmlns:a16="http://schemas.microsoft.com/office/drawing/2014/main" val="636967981"/>
                  </a:ext>
                </a:extLst>
              </a:tr>
              <a:tr h="0">
                <a:tc>
                  <a:txBody>
                    <a:bodyPr/>
                    <a:lstStyle/>
                    <a:p>
                      <a:pPr algn="ctr"/>
                      <a:r>
                        <a:rPr lang="en-SG" b="0" dirty="0"/>
                        <a:t>- social, part, </a:t>
                      </a:r>
                      <a:r>
                        <a:rPr lang="en-SG" b="0" dirty="0" err="1"/>
                        <a:t>eng</a:t>
                      </a:r>
                      <a:endParaRPr lang="en-SG" b="0" dirty="0"/>
                    </a:p>
                  </a:txBody>
                  <a:tcPr/>
                </a:tc>
                <a:tc>
                  <a:txBody>
                    <a:bodyPr/>
                    <a:lstStyle/>
                    <a:p>
                      <a:pPr algn="ctr"/>
                      <a:r>
                        <a:rPr lang="en-SG" b="0" dirty="0"/>
                        <a:t>99.3</a:t>
                      </a:r>
                    </a:p>
                  </a:txBody>
                  <a:tcPr/>
                </a:tc>
                <a:tc>
                  <a:txBody>
                    <a:bodyPr/>
                    <a:lstStyle/>
                    <a:p>
                      <a:pPr algn="ctr"/>
                      <a:r>
                        <a:rPr lang="en-SG" b="0" dirty="0"/>
                        <a:t>0.989</a:t>
                      </a:r>
                    </a:p>
                  </a:txBody>
                  <a:tcPr/>
                </a:tc>
                <a:tc>
                  <a:txBody>
                    <a:bodyPr/>
                    <a:lstStyle/>
                    <a:p>
                      <a:pPr algn="ctr"/>
                      <a:r>
                        <a:rPr lang="en-SG" b="0" dirty="0"/>
                        <a:t>0.996</a:t>
                      </a:r>
                    </a:p>
                  </a:txBody>
                  <a:tcPr/>
                </a:tc>
                <a:tc>
                  <a:txBody>
                    <a:bodyPr/>
                    <a:lstStyle/>
                    <a:p>
                      <a:pPr algn="ctr"/>
                      <a:r>
                        <a:rPr lang="en-SG" b="0" dirty="0"/>
                        <a:t>0.993</a:t>
                      </a:r>
                    </a:p>
                  </a:txBody>
                  <a:tcPr/>
                </a:tc>
                <a:extLst>
                  <a:ext uri="{0D108BD9-81ED-4DB2-BD59-A6C34878D82A}">
                    <a16:rowId xmlns:a16="http://schemas.microsoft.com/office/drawing/2014/main" val="1597927024"/>
                  </a:ext>
                </a:extLst>
              </a:tr>
              <a:tr h="0">
                <a:tc>
                  <a:txBody>
                    <a:bodyPr/>
                    <a:lstStyle/>
                    <a:p>
                      <a:pPr algn="ctr"/>
                      <a:r>
                        <a:rPr lang="en-SG" b="0" dirty="0"/>
                        <a:t>- social, part, conv</a:t>
                      </a:r>
                    </a:p>
                  </a:txBody>
                  <a:tcPr/>
                </a:tc>
                <a:tc>
                  <a:txBody>
                    <a:bodyPr/>
                    <a:lstStyle/>
                    <a:p>
                      <a:pPr algn="ctr"/>
                      <a:r>
                        <a:rPr lang="en-SG" b="0" dirty="0"/>
                        <a:t>98.2</a:t>
                      </a:r>
                    </a:p>
                  </a:txBody>
                  <a:tcPr/>
                </a:tc>
                <a:tc>
                  <a:txBody>
                    <a:bodyPr/>
                    <a:lstStyle/>
                    <a:p>
                      <a:pPr algn="ctr"/>
                      <a:r>
                        <a:rPr lang="en-SG" b="0" dirty="0"/>
                        <a:t>0.973</a:t>
                      </a:r>
                    </a:p>
                  </a:txBody>
                  <a:tcPr/>
                </a:tc>
                <a:tc>
                  <a:txBody>
                    <a:bodyPr/>
                    <a:lstStyle/>
                    <a:p>
                      <a:pPr algn="ctr"/>
                      <a:r>
                        <a:rPr lang="en-SG" b="0" dirty="0"/>
                        <a:t>0.974</a:t>
                      </a:r>
                    </a:p>
                  </a:txBody>
                  <a:tcPr/>
                </a:tc>
                <a:tc>
                  <a:txBody>
                    <a:bodyPr/>
                    <a:lstStyle/>
                    <a:p>
                      <a:pPr algn="ctr"/>
                      <a:r>
                        <a:rPr lang="en-SG" b="0" dirty="0"/>
                        <a:t>0.982</a:t>
                      </a:r>
                    </a:p>
                  </a:txBody>
                  <a:tcPr/>
                </a:tc>
                <a:extLst>
                  <a:ext uri="{0D108BD9-81ED-4DB2-BD59-A6C34878D82A}">
                    <a16:rowId xmlns:a16="http://schemas.microsoft.com/office/drawing/2014/main" val="2011084007"/>
                  </a:ext>
                </a:extLst>
              </a:tr>
              <a:tr h="0">
                <a:tc>
                  <a:txBody>
                    <a:bodyPr/>
                    <a:lstStyle/>
                    <a:p>
                      <a:pPr algn="ctr"/>
                      <a:r>
                        <a:rPr lang="en-SG" b="0" dirty="0"/>
                        <a:t>- social, part</a:t>
                      </a:r>
                    </a:p>
                  </a:txBody>
                  <a:tcPr/>
                </a:tc>
                <a:tc>
                  <a:txBody>
                    <a:bodyPr/>
                    <a:lstStyle/>
                    <a:p>
                      <a:pPr algn="ctr"/>
                      <a:r>
                        <a:rPr lang="en-SG" b="0" dirty="0"/>
                        <a:t>99.2</a:t>
                      </a:r>
                    </a:p>
                  </a:txBody>
                  <a:tcPr/>
                </a:tc>
                <a:tc>
                  <a:txBody>
                    <a:bodyPr/>
                    <a:lstStyle/>
                    <a:p>
                      <a:pPr algn="ctr"/>
                      <a:r>
                        <a:rPr lang="en-SG" b="0" dirty="0"/>
                        <a:t>0.987</a:t>
                      </a:r>
                    </a:p>
                  </a:txBody>
                  <a:tcPr/>
                </a:tc>
                <a:tc>
                  <a:txBody>
                    <a:bodyPr/>
                    <a:lstStyle/>
                    <a:p>
                      <a:pPr algn="ctr"/>
                      <a:r>
                        <a:rPr lang="en-SG" b="0" dirty="0"/>
                        <a:t>0.993</a:t>
                      </a:r>
                    </a:p>
                  </a:txBody>
                  <a:tcPr/>
                </a:tc>
                <a:tc>
                  <a:txBody>
                    <a:bodyPr/>
                    <a:lstStyle/>
                    <a:p>
                      <a:pPr algn="ctr"/>
                      <a:r>
                        <a:rPr lang="en-SG" b="0" dirty="0"/>
                        <a:t>0.992</a:t>
                      </a:r>
                    </a:p>
                  </a:txBody>
                  <a:tcPr/>
                </a:tc>
                <a:extLst>
                  <a:ext uri="{0D108BD9-81ED-4DB2-BD59-A6C34878D82A}">
                    <a16:rowId xmlns:a16="http://schemas.microsoft.com/office/drawing/2014/main" val="2005902109"/>
                  </a:ext>
                </a:extLst>
              </a:tr>
              <a:tr h="0">
                <a:tc>
                  <a:txBody>
                    <a:bodyPr/>
                    <a:lstStyle/>
                    <a:p>
                      <a:pPr algn="ctr"/>
                      <a:r>
                        <a:rPr lang="en-SG" b="0" dirty="0"/>
                        <a:t>- part, conv</a:t>
                      </a:r>
                    </a:p>
                  </a:txBody>
                  <a:tcPr/>
                </a:tc>
                <a:tc>
                  <a:txBody>
                    <a:bodyPr/>
                    <a:lstStyle/>
                    <a:p>
                      <a:pPr algn="ctr"/>
                      <a:r>
                        <a:rPr lang="en-SG" b="0" dirty="0"/>
                        <a:t>98.4</a:t>
                      </a:r>
                    </a:p>
                  </a:txBody>
                  <a:tcPr/>
                </a:tc>
                <a:tc>
                  <a:txBody>
                    <a:bodyPr/>
                    <a:lstStyle/>
                    <a:p>
                      <a:pPr algn="ctr"/>
                      <a:r>
                        <a:rPr lang="en-SG" b="0" dirty="0"/>
                        <a:t>0.979</a:t>
                      </a:r>
                    </a:p>
                  </a:txBody>
                  <a:tcPr/>
                </a:tc>
                <a:tc>
                  <a:txBody>
                    <a:bodyPr/>
                    <a:lstStyle/>
                    <a:p>
                      <a:pPr algn="ctr"/>
                      <a:r>
                        <a:rPr lang="en-SG" b="0" dirty="0"/>
                        <a:t>0.971</a:t>
                      </a:r>
                    </a:p>
                  </a:txBody>
                  <a:tcPr/>
                </a:tc>
                <a:tc>
                  <a:txBody>
                    <a:bodyPr/>
                    <a:lstStyle/>
                    <a:p>
                      <a:pPr algn="ctr"/>
                      <a:r>
                        <a:rPr lang="en-SG" b="0" dirty="0"/>
                        <a:t>0.984</a:t>
                      </a:r>
                    </a:p>
                  </a:txBody>
                  <a:tcPr/>
                </a:tc>
                <a:extLst>
                  <a:ext uri="{0D108BD9-81ED-4DB2-BD59-A6C34878D82A}">
                    <a16:rowId xmlns:a16="http://schemas.microsoft.com/office/drawing/2014/main" val="2364673909"/>
                  </a:ext>
                </a:extLst>
              </a:tr>
              <a:tr h="0">
                <a:tc>
                  <a:txBody>
                    <a:bodyPr/>
                    <a:lstStyle/>
                    <a:p>
                      <a:pPr algn="ctr"/>
                      <a:r>
                        <a:rPr lang="en-SG" b="0" dirty="0"/>
                        <a:t>- part, emo</a:t>
                      </a:r>
                    </a:p>
                  </a:txBody>
                  <a:tcPr/>
                </a:tc>
                <a:tc>
                  <a:txBody>
                    <a:bodyPr/>
                    <a:lstStyle/>
                    <a:p>
                      <a:pPr algn="ctr"/>
                      <a:r>
                        <a:rPr lang="en-SG" b="0" dirty="0"/>
                        <a:t>98.8</a:t>
                      </a:r>
                    </a:p>
                  </a:txBody>
                  <a:tcPr/>
                </a:tc>
                <a:tc>
                  <a:txBody>
                    <a:bodyPr/>
                    <a:lstStyle/>
                    <a:p>
                      <a:pPr algn="ctr"/>
                      <a:r>
                        <a:rPr lang="en-SG" b="0" dirty="0"/>
                        <a:t>0.982</a:t>
                      </a:r>
                    </a:p>
                  </a:txBody>
                  <a:tcPr/>
                </a:tc>
                <a:tc>
                  <a:txBody>
                    <a:bodyPr/>
                    <a:lstStyle/>
                    <a:p>
                      <a:pPr algn="ctr"/>
                      <a:r>
                        <a:rPr lang="en-SG" b="0" dirty="0"/>
                        <a:t>0.986</a:t>
                      </a:r>
                    </a:p>
                  </a:txBody>
                  <a:tcPr/>
                </a:tc>
                <a:tc>
                  <a:txBody>
                    <a:bodyPr/>
                    <a:lstStyle/>
                    <a:p>
                      <a:pPr algn="ctr"/>
                      <a:r>
                        <a:rPr lang="en-SG" b="0" dirty="0"/>
                        <a:t>0.988</a:t>
                      </a:r>
                    </a:p>
                  </a:txBody>
                  <a:tcPr/>
                </a:tc>
                <a:extLst>
                  <a:ext uri="{0D108BD9-81ED-4DB2-BD59-A6C34878D82A}">
                    <a16:rowId xmlns:a16="http://schemas.microsoft.com/office/drawing/2014/main" val="3876732283"/>
                  </a:ext>
                </a:extLst>
              </a:tr>
              <a:tr h="0">
                <a:tc>
                  <a:txBody>
                    <a:bodyPr/>
                    <a:lstStyle/>
                    <a:p>
                      <a:pPr algn="ctr"/>
                      <a:r>
                        <a:rPr lang="en-SG" b="0" dirty="0"/>
                        <a:t>- part</a:t>
                      </a:r>
                    </a:p>
                  </a:txBody>
                  <a:tcPr/>
                </a:tc>
                <a:tc>
                  <a:txBody>
                    <a:bodyPr/>
                    <a:lstStyle/>
                    <a:p>
                      <a:pPr algn="ctr"/>
                      <a:r>
                        <a:rPr lang="en-SG" b="0" dirty="0"/>
                        <a:t>98.9</a:t>
                      </a:r>
                    </a:p>
                  </a:txBody>
                  <a:tcPr/>
                </a:tc>
                <a:tc>
                  <a:txBody>
                    <a:bodyPr/>
                    <a:lstStyle/>
                    <a:p>
                      <a:pPr algn="ctr"/>
                      <a:r>
                        <a:rPr lang="en-SG" b="0" dirty="0"/>
                        <a:t>0.982</a:t>
                      </a:r>
                    </a:p>
                  </a:txBody>
                  <a:tcPr/>
                </a:tc>
                <a:tc>
                  <a:txBody>
                    <a:bodyPr/>
                    <a:lstStyle/>
                    <a:p>
                      <a:pPr algn="ctr"/>
                      <a:r>
                        <a:rPr lang="en-SG" b="0" dirty="0"/>
                        <a:t>0.988</a:t>
                      </a:r>
                    </a:p>
                  </a:txBody>
                  <a:tcPr/>
                </a:tc>
                <a:tc>
                  <a:txBody>
                    <a:bodyPr/>
                    <a:lstStyle/>
                    <a:p>
                      <a:pPr algn="ctr"/>
                      <a:r>
                        <a:rPr lang="en-SG" b="0" dirty="0"/>
                        <a:t>0.989</a:t>
                      </a:r>
                    </a:p>
                  </a:txBody>
                  <a:tcPr/>
                </a:tc>
                <a:extLst>
                  <a:ext uri="{0D108BD9-81ED-4DB2-BD59-A6C34878D82A}">
                    <a16:rowId xmlns:a16="http://schemas.microsoft.com/office/drawing/2014/main" val="1350182163"/>
                  </a:ext>
                </a:extLst>
              </a:tr>
            </a:tbl>
          </a:graphicData>
        </a:graphic>
      </p:graphicFrame>
    </p:spTree>
    <p:extLst>
      <p:ext uri="{BB962C8B-B14F-4D97-AF65-F5344CB8AC3E}">
        <p14:creationId xmlns:p14="http://schemas.microsoft.com/office/powerpoint/2010/main" val="36363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C07B-8887-411A-A822-54BC1C56B1F1}"/>
              </a:ext>
            </a:extLst>
          </p:cNvPr>
          <p:cNvSpPr>
            <a:spLocks noGrp="1"/>
          </p:cNvSpPr>
          <p:nvPr>
            <p:ph type="title"/>
          </p:nvPr>
        </p:nvSpPr>
        <p:spPr/>
        <p:txBody>
          <a:bodyPr/>
          <a:lstStyle/>
          <a:p>
            <a:r>
              <a:rPr lang="en-US" dirty="0"/>
              <a:t>Performance Summary Zip15</a:t>
            </a:r>
          </a:p>
        </p:txBody>
      </p:sp>
      <p:pic>
        <p:nvPicPr>
          <p:cNvPr id="14" name="Content Placeholder 13">
            <a:extLst>
              <a:ext uri="{FF2B5EF4-FFF2-40B4-BE49-F238E27FC236}">
                <a16:creationId xmlns:a16="http://schemas.microsoft.com/office/drawing/2014/main" id="{BC64A92E-6FA3-452F-B360-37D3183C41A2}"/>
              </a:ext>
            </a:extLst>
          </p:cNvPr>
          <p:cNvPicPr>
            <a:picLocks noGrp="1" noChangeAspect="1"/>
          </p:cNvPicPr>
          <p:nvPr>
            <p:ph idx="1"/>
          </p:nvPr>
        </p:nvPicPr>
        <p:blipFill rotWithShape="1">
          <a:blip r:embed="rId2"/>
          <a:srcRect t="766"/>
          <a:stretch/>
        </p:blipFill>
        <p:spPr>
          <a:xfrm>
            <a:off x="962297" y="1587139"/>
            <a:ext cx="10267406" cy="4905736"/>
          </a:xfrm>
        </p:spPr>
      </p:pic>
    </p:spTree>
    <p:extLst>
      <p:ext uri="{BB962C8B-B14F-4D97-AF65-F5344CB8AC3E}">
        <p14:creationId xmlns:p14="http://schemas.microsoft.com/office/powerpoint/2010/main" val="250406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1C1E-C823-4E9E-A19A-3B7E01E07BE8}"/>
              </a:ext>
            </a:extLst>
          </p:cNvPr>
          <p:cNvSpPr>
            <a:spLocks noGrp="1"/>
          </p:cNvSpPr>
          <p:nvPr>
            <p:ph type="title"/>
          </p:nvPr>
        </p:nvSpPr>
        <p:spPr/>
        <p:txBody>
          <a:bodyPr/>
          <a:lstStyle/>
          <a:p>
            <a:r>
              <a:rPr lang="en-US" dirty="0"/>
              <a:t>Candidates for Feature Extracting Models</a:t>
            </a:r>
          </a:p>
        </p:txBody>
      </p:sp>
      <p:sp>
        <p:nvSpPr>
          <p:cNvPr id="3" name="Content Placeholder 2">
            <a:extLst>
              <a:ext uri="{FF2B5EF4-FFF2-40B4-BE49-F238E27FC236}">
                <a16:creationId xmlns:a16="http://schemas.microsoft.com/office/drawing/2014/main" id="{E6C4B1CD-3087-4E5C-A4EB-150CF4951CBA}"/>
              </a:ext>
            </a:extLst>
          </p:cNvPr>
          <p:cNvSpPr>
            <a:spLocks noGrp="1"/>
          </p:cNvSpPr>
          <p:nvPr>
            <p:ph idx="1"/>
          </p:nvPr>
        </p:nvSpPr>
        <p:spPr/>
        <p:txBody>
          <a:bodyPr>
            <a:normAutofit/>
          </a:bodyPr>
          <a:lstStyle/>
          <a:p>
            <a:r>
              <a:rPr lang="en-US" sz="2400" dirty="0"/>
              <a:t>Emotion feature:</a:t>
            </a:r>
          </a:p>
          <a:p>
            <a:pPr marL="914400" lvl="1" indent="-457200">
              <a:buFont typeface="+mj-lt"/>
              <a:buAutoNum type="arabicPeriod"/>
            </a:pPr>
            <a:r>
              <a:rPr lang="en-US" sz="2000" dirty="0">
                <a:hlinkClick r:id="rId2"/>
              </a:rPr>
              <a:t>https://github.com/WuJie1010/Facial-Expression-Recognition.Pytorch</a:t>
            </a:r>
          </a:p>
          <a:p>
            <a:pPr marL="914400" lvl="1" indent="-457200">
              <a:buFont typeface="+mj-lt"/>
              <a:buAutoNum type="arabicPeriod"/>
            </a:pPr>
            <a:r>
              <a:rPr lang="en-US" sz="2000" dirty="0">
                <a:hlinkClick r:id="rId2"/>
              </a:rPr>
              <a:t>https://github.com/oarriaga/face_classification</a:t>
            </a:r>
            <a:endParaRPr lang="en-US" sz="2000" dirty="0"/>
          </a:p>
          <a:p>
            <a:pPr marL="914400" lvl="1" indent="-457200">
              <a:buFont typeface="+mj-lt"/>
              <a:buAutoNum type="arabicPeriod"/>
            </a:pPr>
            <a:r>
              <a:rPr lang="en-US" sz="2000" dirty="0">
                <a:hlinkClick r:id="rId3"/>
              </a:rPr>
              <a:t>https://github.com/AmrElsersy/Emotions-Recognition</a:t>
            </a:r>
            <a:endParaRPr lang="en-US" sz="2000" dirty="0"/>
          </a:p>
          <a:p>
            <a:pPr marL="914400" lvl="1" indent="-457200">
              <a:buFont typeface="+mj-lt"/>
              <a:buAutoNum type="arabicPeriod"/>
            </a:pPr>
            <a:r>
              <a:rPr lang="en-US" sz="2000" dirty="0">
                <a:hlinkClick r:id="rId4"/>
              </a:rPr>
              <a:t>https://github.com/DenisRang/Combined-CNN-RNN-for-emotion-recognition</a:t>
            </a:r>
            <a:endParaRPr lang="en-US" sz="2000" dirty="0"/>
          </a:p>
          <a:p>
            <a:pPr marL="914400" lvl="1" indent="-457200">
              <a:buFont typeface="+mj-lt"/>
              <a:buAutoNum type="arabicPeriod"/>
            </a:pPr>
            <a:r>
              <a:rPr lang="en-US" sz="2000" dirty="0">
                <a:hlinkClick r:id="rId5"/>
              </a:rPr>
              <a:t>https://www.kaggle.com/c/challenges-in-representation-learning-facial-expression-recognition-challenge/code</a:t>
            </a:r>
            <a:endParaRPr lang="en-US" sz="2000" dirty="0"/>
          </a:p>
          <a:p>
            <a:r>
              <a:rPr lang="en-US" sz="2400" dirty="0"/>
              <a:t>Engagement feature:</a:t>
            </a:r>
          </a:p>
          <a:p>
            <a:pPr marL="914400" lvl="1" indent="-457200">
              <a:buFont typeface="+mj-lt"/>
              <a:buAutoNum type="arabicPeriod"/>
            </a:pPr>
            <a:r>
              <a:rPr lang="en-US" sz="2000" dirty="0">
                <a:hlinkClick r:id="rId6"/>
              </a:rPr>
              <a:t>https://github.com/omidmnezami/Engagement-Recognition</a:t>
            </a:r>
            <a:endParaRPr lang="en-US" sz="2000" dirty="0"/>
          </a:p>
          <a:p>
            <a:pPr marL="914400" lvl="1" indent="-457200">
              <a:buFont typeface="+mj-lt"/>
              <a:buAutoNum type="arabicPeriod"/>
            </a:pPr>
            <a:r>
              <a:rPr lang="en-US" sz="2000" dirty="0">
                <a:hlinkClick r:id="rId7"/>
              </a:rPr>
              <a:t>https://towardsdatascience.com/transfer-learning-with-convolutional-neural-networks-in-pytorch-dd09190245ce</a:t>
            </a:r>
            <a:endParaRPr lang="en-US" sz="2000" dirty="0"/>
          </a:p>
        </p:txBody>
      </p:sp>
    </p:spTree>
    <p:extLst>
      <p:ext uri="{BB962C8B-B14F-4D97-AF65-F5344CB8AC3E}">
        <p14:creationId xmlns:p14="http://schemas.microsoft.com/office/powerpoint/2010/main" val="383586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2896-56D7-4C98-A178-EED611A1337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8E54F6D-CDCE-4597-9DD9-BE51FB3D704D}"/>
              </a:ext>
            </a:extLst>
          </p:cNvPr>
          <p:cNvSpPr>
            <a:spLocks noGrp="1"/>
          </p:cNvSpPr>
          <p:nvPr>
            <p:ph idx="1"/>
          </p:nvPr>
        </p:nvSpPr>
        <p:spPr/>
        <p:txBody>
          <a:bodyPr/>
          <a:lstStyle/>
          <a:p>
            <a:r>
              <a:rPr lang="en-US" dirty="0"/>
              <a:t>Project application</a:t>
            </a:r>
          </a:p>
          <a:p>
            <a:r>
              <a:rPr lang="en-US" dirty="0"/>
              <a:t>Dataset description</a:t>
            </a:r>
          </a:p>
          <a:p>
            <a:r>
              <a:rPr lang="en-US" dirty="0"/>
              <a:t>Annotation procedure</a:t>
            </a:r>
          </a:p>
          <a:p>
            <a:r>
              <a:rPr lang="en-US" dirty="0"/>
              <a:t>Proposed model</a:t>
            </a:r>
          </a:p>
          <a:p>
            <a:r>
              <a:rPr lang="en-US" dirty="0"/>
              <a:t>Thoughts and conclusions</a:t>
            </a:r>
          </a:p>
          <a:p>
            <a:endParaRPr lang="en-US" dirty="0"/>
          </a:p>
        </p:txBody>
      </p:sp>
    </p:spTree>
    <p:extLst>
      <p:ext uri="{BB962C8B-B14F-4D97-AF65-F5344CB8AC3E}">
        <p14:creationId xmlns:p14="http://schemas.microsoft.com/office/powerpoint/2010/main" val="13632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1CA1-5D91-4305-ACF8-7B8AD9BAF869}"/>
              </a:ext>
            </a:extLst>
          </p:cNvPr>
          <p:cNvSpPr>
            <a:spLocks noGrp="1"/>
          </p:cNvSpPr>
          <p:nvPr>
            <p:ph type="title"/>
          </p:nvPr>
        </p:nvSpPr>
        <p:spPr/>
        <p:txBody>
          <a:bodyPr/>
          <a:lstStyle/>
          <a:p>
            <a:r>
              <a:rPr lang="en-US" dirty="0"/>
              <a:t>Project Application</a:t>
            </a:r>
          </a:p>
        </p:txBody>
      </p:sp>
      <p:sp>
        <p:nvSpPr>
          <p:cNvPr id="3" name="Content Placeholder 2">
            <a:extLst>
              <a:ext uri="{FF2B5EF4-FFF2-40B4-BE49-F238E27FC236}">
                <a16:creationId xmlns:a16="http://schemas.microsoft.com/office/drawing/2014/main" id="{654D2A7D-F863-4C88-B987-EC865F62AAFB}"/>
              </a:ext>
            </a:extLst>
          </p:cNvPr>
          <p:cNvSpPr>
            <a:spLocks noGrp="1"/>
          </p:cNvSpPr>
          <p:nvPr>
            <p:ph idx="1"/>
          </p:nvPr>
        </p:nvSpPr>
        <p:spPr>
          <a:xfrm>
            <a:off x="838200" y="1600701"/>
            <a:ext cx="10515600" cy="4719887"/>
          </a:xfrm>
        </p:spPr>
        <p:txBody>
          <a:bodyPr>
            <a:normAutofit/>
          </a:bodyPr>
          <a:lstStyle/>
          <a:p>
            <a:r>
              <a:rPr lang="en-US" dirty="0"/>
              <a:t>Interaction level as a marker for psychiatric disorders:</a:t>
            </a:r>
          </a:p>
          <a:p>
            <a:pPr marL="914400" lvl="1" indent="-457200">
              <a:buFont typeface="+mj-lt"/>
              <a:buAutoNum type="arabicPeriod"/>
            </a:pPr>
            <a:r>
              <a:rPr lang="en-US" dirty="0"/>
              <a:t>Monitor </a:t>
            </a:r>
            <a:r>
              <a:rPr lang="en-US" altLang="zh-CN" dirty="0"/>
              <a:t>daily activities of the elderly and track the changes in their social interaction levels.</a:t>
            </a:r>
          </a:p>
          <a:p>
            <a:pPr marL="914400" lvl="1" indent="-457200">
              <a:buFont typeface="+mj-lt"/>
              <a:buAutoNum type="arabicPeriod"/>
            </a:pPr>
            <a:r>
              <a:rPr lang="en-US" dirty="0"/>
              <a:t>Detect any unusual sudden changes (e.g. HIGH -&gt; NO) as an early sign of dementia.</a:t>
            </a:r>
          </a:p>
          <a:p>
            <a:r>
              <a:rPr lang="en-US" dirty="0"/>
              <a:t>Function as an organized photo album for the elderly to check regularly and refresh their memories.</a:t>
            </a:r>
          </a:p>
        </p:txBody>
      </p:sp>
    </p:spTree>
    <p:extLst>
      <p:ext uri="{BB962C8B-B14F-4D97-AF65-F5344CB8AC3E}">
        <p14:creationId xmlns:p14="http://schemas.microsoft.com/office/powerpoint/2010/main" val="342848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481A-D77B-442E-ABCD-4E9AF34328B4}"/>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3450F0D8-FAA6-4B16-BAB9-F9C446A90372}"/>
              </a:ext>
            </a:extLst>
          </p:cNvPr>
          <p:cNvSpPr>
            <a:spLocks noGrp="1"/>
          </p:cNvSpPr>
          <p:nvPr>
            <p:ph idx="1"/>
          </p:nvPr>
        </p:nvSpPr>
        <p:spPr>
          <a:xfrm>
            <a:off x="838199" y="1553499"/>
            <a:ext cx="6506563" cy="4351338"/>
          </a:xfrm>
        </p:spPr>
        <p:txBody>
          <a:bodyPr>
            <a:normAutofit lnSpcReduction="10000"/>
          </a:bodyPr>
          <a:lstStyle/>
          <a:p>
            <a:r>
              <a:rPr lang="en-US" dirty="0"/>
              <a:t>R3 (Record, </a:t>
            </a:r>
            <a:r>
              <a:rPr lang="en-US" dirty="0" err="1"/>
              <a:t>REtrieve</a:t>
            </a:r>
            <a:r>
              <a:rPr lang="en-US" dirty="0"/>
              <a:t> and </a:t>
            </a:r>
            <a:r>
              <a:rPr lang="en-US" dirty="0" err="1"/>
              <a:t>REplay</a:t>
            </a:r>
            <a:r>
              <a:rPr lang="en-US" dirty="0"/>
              <a:t>) Dataset.</a:t>
            </a:r>
          </a:p>
          <a:p>
            <a:r>
              <a:rPr lang="en-US" dirty="0"/>
              <a:t>Consists of photo streams captured at 2 fpm by an ego-centric camera at chest level while the camera wearer (CW) performs their daily routines.</a:t>
            </a:r>
          </a:p>
          <a:p>
            <a:r>
              <a:rPr lang="en-US" dirty="0"/>
              <a:t>Captures a wide variety of activities (eating, </a:t>
            </a:r>
            <a:r>
              <a:rPr lang="en-US" altLang="zh-CN" dirty="0"/>
              <a:t>meeting</a:t>
            </a:r>
            <a:r>
              <a:rPr lang="en-US" dirty="0"/>
              <a:t>, etc.) and scenes (transportation, library, food court, etc.)</a:t>
            </a:r>
          </a:p>
          <a:p>
            <a:r>
              <a:rPr lang="en-US" dirty="0"/>
              <a:t>Each CW interacts with hundreds of people making the dataset rich and challenging.</a:t>
            </a:r>
          </a:p>
        </p:txBody>
      </p:sp>
      <p:grpSp>
        <p:nvGrpSpPr>
          <p:cNvPr id="30" name="Group 29">
            <a:extLst>
              <a:ext uri="{FF2B5EF4-FFF2-40B4-BE49-F238E27FC236}">
                <a16:creationId xmlns:a16="http://schemas.microsoft.com/office/drawing/2014/main" id="{7F3E441E-7373-4116-A803-3F5BDBD590EC}"/>
              </a:ext>
            </a:extLst>
          </p:cNvPr>
          <p:cNvGrpSpPr/>
          <p:nvPr/>
        </p:nvGrpSpPr>
        <p:grpSpPr>
          <a:xfrm>
            <a:off x="7809174" y="1450292"/>
            <a:ext cx="3910381" cy="5145220"/>
            <a:chOff x="7734530" y="1347655"/>
            <a:chExt cx="3910381" cy="5145220"/>
          </a:xfrm>
        </p:grpSpPr>
        <p:grpSp>
          <p:nvGrpSpPr>
            <p:cNvPr id="28" name="Group 27">
              <a:extLst>
                <a:ext uri="{FF2B5EF4-FFF2-40B4-BE49-F238E27FC236}">
                  <a16:creationId xmlns:a16="http://schemas.microsoft.com/office/drawing/2014/main" id="{931354DC-95D2-4B29-95E7-8A980E7FFD13}"/>
                </a:ext>
              </a:extLst>
            </p:cNvPr>
            <p:cNvGrpSpPr/>
            <p:nvPr/>
          </p:nvGrpSpPr>
          <p:grpSpPr>
            <a:xfrm>
              <a:off x="7734530" y="1347655"/>
              <a:ext cx="1893419" cy="2524558"/>
              <a:chOff x="7132145" y="1004622"/>
              <a:chExt cx="1893419" cy="2524558"/>
            </a:xfrm>
          </p:grpSpPr>
          <p:pic>
            <p:nvPicPr>
              <p:cNvPr id="7" name="Picture 6">
                <a:extLst>
                  <a:ext uri="{FF2B5EF4-FFF2-40B4-BE49-F238E27FC236}">
                    <a16:creationId xmlns:a16="http://schemas.microsoft.com/office/drawing/2014/main" id="{E0678310-FA88-448B-9D31-307CD41ED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145" y="1004622"/>
                <a:ext cx="1893419" cy="2524558"/>
              </a:xfrm>
              <a:prstGeom prst="rect">
                <a:avLst/>
              </a:prstGeom>
            </p:spPr>
          </p:pic>
          <p:sp>
            <p:nvSpPr>
              <p:cNvPr id="8" name="Oval 7">
                <a:extLst>
                  <a:ext uri="{FF2B5EF4-FFF2-40B4-BE49-F238E27FC236}">
                    <a16:creationId xmlns:a16="http://schemas.microsoft.com/office/drawing/2014/main" id="{D1685304-2213-4F0E-A23B-0AFFE3CFE121}"/>
                  </a:ext>
                </a:extLst>
              </p:cNvPr>
              <p:cNvSpPr/>
              <p:nvPr/>
            </p:nvSpPr>
            <p:spPr>
              <a:xfrm>
                <a:off x="8198796" y="2528172"/>
                <a:ext cx="228558" cy="363510"/>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6B72E5E-33CC-41BF-A2F2-FF17F82E0D23}"/>
                </a:ext>
              </a:extLst>
            </p:cNvPr>
            <p:cNvGrpSpPr/>
            <p:nvPr/>
          </p:nvGrpSpPr>
          <p:grpSpPr>
            <a:xfrm>
              <a:off x="9743344" y="1347655"/>
              <a:ext cx="1893419" cy="2524558"/>
              <a:chOff x="9751493" y="1004622"/>
              <a:chExt cx="1893419" cy="2524558"/>
            </a:xfrm>
          </p:grpSpPr>
          <p:pic>
            <p:nvPicPr>
              <p:cNvPr id="10" name="Picture 9">
                <a:extLst>
                  <a:ext uri="{FF2B5EF4-FFF2-40B4-BE49-F238E27FC236}">
                    <a16:creationId xmlns:a16="http://schemas.microsoft.com/office/drawing/2014/main" id="{516983AA-7394-4E34-9C5F-218101B83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1493" y="1004622"/>
                <a:ext cx="1893419" cy="2524558"/>
              </a:xfrm>
              <a:prstGeom prst="rect">
                <a:avLst/>
              </a:prstGeom>
            </p:spPr>
          </p:pic>
          <p:sp>
            <p:nvSpPr>
              <p:cNvPr id="11" name="Oval 10">
                <a:extLst>
                  <a:ext uri="{FF2B5EF4-FFF2-40B4-BE49-F238E27FC236}">
                    <a16:creationId xmlns:a16="http://schemas.microsoft.com/office/drawing/2014/main" id="{2CF89888-AEF2-4C12-A935-17AC613C2C99}"/>
                  </a:ext>
                </a:extLst>
              </p:cNvPr>
              <p:cNvSpPr/>
              <p:nvPr/>
            </p:nvSpPr>
            <p:spPr>
              <a:xfrm>
                <a:off x="10073022" y="2328790"/>
                <a:ext cx="202434" cy="314258"/>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66E521-AA9C-4C84-9AD2-CD225A179B7B}"/>
                  </a:ext>
                </a:extLst>
              </p:cNvPr>
              <p:cNvSpPr/>
              <p:nvPr/>
            </p:nvSpPr>
            <p:spPr>
              <a:xfrm>
                <a:off x="10596985" y="2248811"/>
                <a:ext cx="202434" cy="314258"/>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5206A8-7744-47F4-96FE-A100BAEAFD15}"/>
                  </a:ext>
                </a:extLst>
              </p:cNvPr>
              <p:cNvSpPr/>
              <p:nvPr/>
            </p:nvSpPr>
            <p:spPr>
              <a:xfrm>
                <a:off x="11267048" y="1319295"/>
                <a:ext cx="202434" cy="314258"/>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61F0D9-12CB-40B4-AC2B-BB2136BD4906}"/>
                </a:ext>
              </a:extLst>
            </p:cNvPr>
            <p:cNvGrpSpPr/>
            <p:nvPr/>
          </p:nvGrpSpPr>
          <p:grpSpPr>
            <a:xfrm>
              <a:off x="7734530" y="3965186"/>
              <a:ext cx="1895767" cy="2527689"/>
              <a:chOff x="7007605" y="3965186"/>
              <a:chExt cx="1895767" cy="2527689"/>
            </a:xfrm>
          </p:grpSpPr>
          <p:pic>
            <p:nvPicPr>
              <p:cNvPr id="16" name="Picture 15">
                <a:extLst>
                  <a:ext uri="{FF2B5EF4-FFF2-40B4-BE49-F238E27FC236}">
                    <a16:creationId xmlns:a16="http://schemas.microsoft.com/office/drawing/2014/main" id="{24540019-19CB-40BC-9E6E-6B06ABE2F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7605" y="3965186"/>
                <a:ext cx="1895767" cy="2527689"/>
              </a:xfrm>
              <a:prstGeom prst="rect">
                <a:avLst/>
              </a:prstGeom>
            </p:spPr>
          </p:pic>
          <p:sp>
            <p:nvSpPr>
              <p:cNvPr id="19" name="Oval 18">
                <a:extLst>
                  <a:ext uri="{FF2B5EF4-FFF2-40B4-BE49-F238E27FC236}">
                    <a16:creationId xmlns:a16="http://schemas.microsoft.com/office/drawing/2014/main" id="{16445A9D-20F0-4273-82FA-0E6DFF90BD5A}"/>
                  </a:ext>
                </a:extLst>
              </p:cNvPr>
              <p:cNvSpPr/>
              <p:nvPr/>
            </p:nvSpPr>
            <p:spPr>
              <a:xfrm>
                <a:off x="7095058" y="4033758"/>
                <a:ext cx="246167" cy="387994"/>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0BEA93-B1A5-4197-8C0C-ED1798AECD7A}"/>
                  </a:ext>
                </a:extLst>
              </p:cNvPr>
              <p:cNvSpPr/>
              <p:nvPr/>
            </p:nvSpPr>
            <p:spPr>
              <a:xfrm>
                <a:off x="8427354" y="4392584"/>
                <a:ext cx="246167" cy="387994"/>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3B532B7-4D2C-4FAB-A159-73002896D1A9}"/>
                </a:ext>
              </a:extLst>
            </p:cNvPr>
            <p:cNvGrpSpPr/>
            <p:nvPr/>
          </p:nvGrpSpPr>
          <p:grpSpPr>
            <a:xfrm>
              <a:off x="9751492" y="3965186"/>
              <a:ext cx="1893419" cy="2524558"/>
              <a:chOff x="9751493" y="3701175"/>
              <a:chExt cx="1893419" cy="2524558"/>
            </a:xfrm>
          </p:grpSpPr>
          <p:pic>
            <p:nvPicPr>
              <p:cNvPr id="22" name="Picture 21">
                <a:extLst>
                  <a:ext uri="{FF2B5EF4-FFF2-40B4-BE49-F238E27FC236}">
                    <a16:creationId xmlns:a16="http://schemas.microsoft.com/office/drawing/2014/main" id="{4E7AB222-4EB2-4305-8961-B78AB2902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1493" y="3701175"/>
                <a:ext cx="1893419" cy="2524558"/>
              </a:xfrm>
              <a:prstGeom prst="rect">
                <a:avLst/>
              </a:prstGeom>
            </p:spPr>
          </p:pic>
          <p:sp>
            <p:nvSpPr>
              <p:cNvPr id="23" name="Oval 22">
                <a:extLst>
                  <a:ext uri="{FF2B5EF4-FFF2-40B4-BE49-F238E27FC236}">
                    <a16:creationId xmlns:a16="http://schemas.microsoft.com/office/drawing/2014/main" id="{7CEE4CDE-3180-46F0-A276-82B0145DF507}"/>
                  </a:ext>
                </a:extLst>
              </p:cNvPr>
              <p:cNvSpPr/>
              <p:nvPr/>
            </p:nvSpPr>
            <p:spPr>
              <a:xfrm>
                <a:off x="10225945" y="4392584"/>
                <a:ext cx="286346" cy="452135"/>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1FFDB62-4370-4D0E-BD44-05DC172EE7F6}"/>
                  </a:ext>
                </a:extLst>
              </p:cNvPr>
              <p:cNvSpPr/>
              <p:nvPr/>
            </p:nvSpPr>
            <p:spPr>
              <a:xfrm>
                <a:off x="10924526" y="4618652"/>
                <a:ext cx="203735" cy="331133"/>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C5476FB-071E-45C9-A799-84ECD4B02CD6}"/>
                  </a:ext>
                </a:extLst>
              </p:cNvPr>
              <p:cNvSpPr/>
              <p:nvPr/>
            </p:nvSpPr>
            <p:spPr>
              <a:xfrm>
                <a:off x="9751493" y="4159078"/>
                <a:ext cx="203735" cy="331133"/>
              </a:xfrm>
              <a:prstGeom prst="ellipse">
                <a:avLst/>
              </a:prstGeom>
              <a:pattFill prst="lgCheck">
                <a:fgClr>
                  <a:schemeClr val="tx2">
                    <a:lumMod val="40000"/>
                    <a:lumOff val="60000"/>
                  </a:schemeClr>
                </a:fgClr>
                <a:bgClr>
                  <a:schemeClr val="bg1"/>
                </a:bgClr>
              </a:pattFill>
              <a:ln>
                <a:solidFill>
                  <a:schemeClr val="tx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1049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6E1DF4-EDE5-44A4-8F7C-6972B8CD1AEF}"/>
              </a:ext>
            </a:extLst>
          </p:cNvPr>
          <p:cNvSpPr>
            <a:spLocks noGrp="1"/>
          </p:cNvSpPr>
          <p:nvPr>
            <p:ph type="title"/>
          </p:nvPr>
        </p:nvSpPr>
        <p:spPr>
          <a:xfrm>
            <a:off x="768531" y="345848"/>
            <a:ext cx="10515600" cy="1325563"/>
          </a:xfrm>
        </p:spPr>
        <p:txBody>
          <a:bodyPr/>
          <a:lstStyle/>
          <a:p>
            <a:r>
              <a:rPr lang="en-US" dirty="0"/>
              <a:t>Dataset Statistics</a:t>
            </a:r>
          </a:p>
        </p:txBody>
      </p:sp>
      <p:pic>
        <p:nvPicPr>
          <p:cNvPr id="12" name="Picture 11">
            <a:extLst>
              <a:ext uri="{FF2B5EF4-FFF2-40B4-BE49-F238E27FC236}">
                <a16:creationId xmlns:a16="http://schemas.microsoft.com/office/drawing/2014/main" id="{8361CE53-7B6B-49DD-B6DA-8607F3F8ED09}"/>
              </a:ext>
            </a:extLst>
          </p:cNvPr>
          <p:cNvPicPr>
            <a:picLocks noChangeAspect="1"/>
          </p:cNvPicPr>
          <p:nvPr/>
        </p:nvPicPr>
        <p:blipFill>
          <a:blip r:embed="rId3"/>
          <a:stretch>
            <a:fillRect/>
          </a:stretch>
        </p:blipFill>
        <p:spPr>
          <a:xfrm>
            <a:off x="907869" y="1352850"/>
            <a:ext cx="5980366" cy="5361459"/>
          </a:xfrm>
          <a:prstGeom prst="rect">
            <a:avLst/>
          </a:prstGeom>
        </p:spPr>
      </p:pic>
      <p:sp>
        <p:nvSpPr>
          <p:cNvPr id="13" name="Rectangle 12">
            <a:extLst>
              <a:ext uri="{FF2B5EF4-FFF2-40B4-BE49-F238E27FC236}">
                <a16:creationId xmlns:a16="http://schemas.microsoft.com/office/drawing/2014/main" id="{00864701-32FD-4AAA-B456-AE0AC175A357}"/>
              </a:ext>
            </a:extLst>
          </p:cNvPr>
          <p:cNvSpPr/>
          <p:nvPr/>
        </p:nvSpPr>
        <p:spPr>
          <a:xfrm>
            <a:off x="917200" y="2524863"/>
            <a:ext cx="5959461" cy="227668"/>
          </a:xfrm>
          <a:prstGeom prst="rect">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60E73A-D711-4EF5-A24E-BE4F08BDDF5E}"/>
              </a:ext>
            </a:extLst>
          </p:cNvPr>
          <p:cNvSpPr/>
          <p:nvPr/>
        </p:nvSpPr>
        <p:spPr>
          <a:xfrm>
            <a:off x="910981" y="2742578"/>
            <a:ext cx="5965680" cy="227668"/>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DA515E-CE22-4E2B-88B8-93BEF6EE2580}"/>
              </a:ext>
            </a:extLst>
          </p:cNvPr>
          <p:cNvSpPr/>
          <p:nvPr/>
        </p:nvSpPr>
        <p:spPr>
          <a:xfrm>
            <a:off x="904761" y="4366727"/>
            <a:ext cx="5965680" cy="681134"/>
          </a:xfrm>
          <a:prstGeom prst="rect">
            <a:avLst/>
          </a:prstGeom>
          <a:solidFill>
            <a:schemeClr val="accent2">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BD991-35BE-4285-B18B-26DAED13E91F}"/>
              </a:ext>
            </a:extLst>
          </p:cNvPr>
          <p:cNvSpPr/>
          <p:nvPr/>
        </p:nvSpPr>
        <p:spPr>
          <a:xfrm>
            <a:off x="904761" y="6191793"/>
            <a:ext cx="5965680" cy="227668"/>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908F1A2-0FA2-4850-8C55-E0B95CF39E59}"/>
              </a:ext>
            </a:extLst>
          </p:cNvPr>
          <p:cNvSpPr txBox="1"/>
          <p:nvPr/>
        </p:nvSpPr>
        <p:spPr>
          <a:xfrm>
            <a:off x="7408505" y="1352850"/>
            <a:ext cx="4254759" cy="2092881"/>
          </a:xfrm>
          <a:prstGeom prst="rect">
            <a:avLst/>
          </a:prstGeom>
          <a:noFill/>
        </p:spPr>
        <p:txBody>
          <a:bodyPr wrap="square" rtlCol="0">
            <a:spAutoFit/>
          </a:bodyPr>
          <a:lstStyle/>
          <a:p>
            <a:pPr marL="285750" indent="-285750">
              <a:buFont typeface="Arial" panose="020B0604020202020204" pitchFamily="34" charset="0"/>
              <a:buChar char="•"/>
            </a:pPr>
            <a:r>
              <a:rPr lang="en-US" sz="2000" dirty="0"/>
              <a:t>Annotation done for 6 CWs</a:t>
            </a:r>
          </a:p>
          <a:p>
            <a:pPr marL="285750" indent="-285750">
              <a:buFont typeface="Arial" panose="020B0604020202020204" pitchFamily="34" charset="0"/>
              <a:buChar char="•"/>
            </a:pPr>
            <a:r>
              <a:rPr lang="en-US" sz="2000" dirty="0"/>
              <a:t>Length of sequence varies greatly:</a:t>
            </a:r>
          </a:p>
          <a:p>
            <a:pPr marL="800100" lvl="1" indent="-342900">
              <a:buFont typeface="Arial" panose="020B0604020202020204" pitchFamily="34" charset="0"/>
              <a:buChar char="•"/>
            </a:pPr>
            <a:r>
              <a:rPr lang="en-US" dirty="0"/>
              <a:t>Min: 1 frame</a:t>
            </a:r>
          </a:p>
          <a:p>
            <a:pPr marL="800100" lvl="1" indent="-342900">
              <a:buFont typeface="Arial" panose="020B0604020202020204" pitchFamily="34" charset="0"/>
              <a:buChar char="•"/>
            </a:pPr>
            <a:r>
              <a:rPr lang="en-US" dirty="0"/>
              <a:t>Max: 148 frames</a:t>
            </a:r>
          </a:p>
          <a:p>
            <a:pPr marL="342900" indent="-342900">
              <a:buFont typeface="Arial" panose="020B0604020202020204" pitchFamily="34" charset="0"/>
              <a:buChar char="•"/>
            </a:pPr>
            <a:r>
              <a:rPr lang="en-US" dirty="0"/>
              <a:t>Class distribution is skewed</a:t>
            </a:r>
          </a:p>
          <a:p>
            <a:pPr marL="342900" indent="-342900">
              <a:buFont typeface="Arial" panose="020B0604020202020204" pitchFamily="34" charset="0"/>
              <a:buChar char="•"/>
            </a:pPr>
            <a:r>
              <a:rPr lang="en-US" dirty="0"/>
              <a:t>Frame rate is 2 fpm, traditional face tracking models fail on our dataset.</a:t>
            </a:r>
          </a:p>
        </p:txBody>
      </p:sp>
    </p:spTree>
    <p:extLst>
      <p:ext uri="{BB962C8B-B14F-4D97-AF65-F5344CB8AC3E}">
        <p14:creationId xmlns:p14="http://schemas.microsoft.com/office/powerpoint/2010/main" val="407908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481A-D77B-442E-ABCD-4E9AF34328B4}"/>
              </a:ext>
            </a:extLst>
          </p:cNvPr>
          <p:cNvSpPr>
            <a:spLocks noGrp="1"/>
          </p:cNvSpPr>
          <p:nvPr>
            <p:ph type="title"/>
          </p:nvPr>
        </p:nvSpPr>
        <p:spPr/>
        <p:txBody>
          <a:bodyPr/>
          <a:lstStyle/>
          <a:p>
            <a:r>
              <a:rPr lang="en-US" altLang="zh-CN" dirty="0"/>
              <a:t>Annotation Details</a:t>
            </a:r>
            <a:endParaRPr lang="en-US" dirty="0"/>
          </a:p>
        </p:txBody>
      </p:sp>
      <p:sp>
        <p:nvSpPr>
          <p:cNvPr id="3" name="Content Placeholder 2">
            <a:extLst>
              <a:ext uri="{FF2B5EF4-FFF2-40B4-BE49-F238E27FC236}">
                <a16:creationId xmlns:a16="http://schemas.microsoft.com/office/drawing/2014/main" id="{3450F0D8-FAA6-4B16-BAB9-F9C446A90372}"/>
              </a:ext>
            </a:extLst>
          </p:cNvPr>
          <p:cNvSpPr>
            <a:spLocks noGrp="1"/>
          </p:cNvSpPr>
          <p:nvPr>
            <p:ph idx="1"/>
          </p:nvPr>
        </p:nvSpPr>
        <p:spPr>
          <a:xfrm>
            <a:off x="838200" y="1769966"/>
            <a:ext cx="10515600" cy="4351338"/>
          </a:xfrm>
        </p:spPr>
        <p:txBody>
          <a:bodyPr/>
          <a:lstStyle/>
          <a:p>
            <a:r>
              <a:rPr lang="en-US" sz="2400" dirty="0">
                <a:effectLst/>
                <a:latin typeface="Calibri" panose="020F0502020204030204" pitchFamily="34" charset="0"/>
                <a:ea typeface="等线" panose="02010600030101010101" pitchFamily="2" charset="-122"/>
                <a:cs typeface="Times New Roman" panose="02020603050405020304" pitchFamily="18" charset="0"/>
              </a:rPr>
              <a:t>Annotation is done internally by 6 team members. </a:t>
            </a:r>
            <a:r>
              <a:rPr lang="en-US" sz="2400" dirty="0">
                <a:latin typeface="Calibri" panose="020F0502020204030204" pitchFamily="34" charset="0"/>
                <a:ea typeface="等线" panose="02010600030101010101" pitchFamily="2" charset="-122"/>
                <a:cs typeface="Times New Roman" panose="02020603050405020304" pitchFamily="18" charset="0"/>
              </a:rPr>
              <a:t>Each CW’s photos are labelled by 2 annotators and a third annotator for the tie cases.</a:t>
            </a:r>
            <a:endParaRPr lang="en-US" sz="2400" dirty="0">
              <a:effectLst/>
              <a:latin typeface="Calibri" panose="020F0502020204030204" pitchFamily="34" charset="0"/>
              <a:ea typeface="等线" panose="02010600030101010101" pitchFamily="2" charset="-122"/>
              <a:cs typeface="Times New Roman" panose="02020603050405020304" pitchFamily="18" charset="0"/>
            </a:endParaRPr>
          </a:p>
          <a:p>
            <a:r>
              <a:rPr lang="en-US" sz="2400" dirty="0">
                <a:latin typeface="Calibri" panose="020F0502020204030204" pitchFamily="34" charset="0"/>
                <a:ea typeface="等线" panose="02010600030101010101" pitchFamily="2" charset="-122"/>
                <a:cs typeface="Times New Roman" panose="02020603050405020304" pitchFamily="18" charset="0"/>
              </a:rPr>
              <a:t>Used VGG Image Annotator (VIA) developed by </a:t>
            </a:r>
            <a:r>
              <a:rPr lang="en-US" sz="2400" dirty="0">
                <a:latin typeface="Calibri" panose="020F0502020204030204" pitchFamily="34" charset="0"/>
                <a:ea typeface="等线" panose="02010600030101010101" pitchFamily="2" charset="-122"/>
                <a:cs typeface="Times New Roman" panose="02020603050405020304" pitchFamily="18" charset="0"/>
                <a:hlinkClick r:id="rId3"/>
              </a:rPr>
              <a:t>Visual Geometry Group</a:t>
            </a:r>
            <a:r>
              <a:rPr lang="en-US" sz="2400" dirty="0">
                <a:latin typeface="Calibri" panose="020F0502020204030204" pitchFamily="34" charset="0"/>
                <a:ea typeface="等线" panose="02010600030101010101" pitchFamily="2" charset="-122"/>
                <a:cs typeface="Times New Roman" panose="02020603050405020304" pitchFamily="18" charset="0"/>
              </a:rPr>
              <a:t> at Oxford for our annotation.</a:t>
            </a:r>
            <a:endParaRPr lang="en-US" sz="2400" dirty="0">
              <a:effectLst/>
              <a:latin typeface="Calibri" panose="020F0502020204030204" pitchFamily="34" charset="0"/>
              <a:ea typeface="等线" panose="02010600030101010101" pitchFamily="2" charset="-122"/>
              <a:cs typeface="Times New Roman" panose="02020603050405020304" pitchFamily="18" charset="0"/>
            </a:endParaRPr>
          </a:p>
          <a:p>
            <a:r>
              <a:rPr lang="en-US" sz="2400" dirty="0">
                <a:effectLst/>
                <a:latin typeface="Calibri" panose="020F0502020204030204" pitchFamily="34" charset="0"/>
                <a:ea typeface="等线" panose="02010600030101010101" pitchFamily="2" charset="-122"/>
                <a:cs typeface="Times New Roman" panose="02020603050405020304" pitchFamily="18" charset="0"/>
              </a:rPr>
              <a:t>Given a sequence of frames, the annotator should label the interaction level for each person who has appeared in the sequence.</a:t>
            </a:r>
          </a:p>
          <a:p>
            <a:r>
              <a:rPr lang="en-US" sz="2400" dirty="0">
                <a:latin typeface="Calibri" panose="020F0502020204030204" pitchFamily="34" charset="0"/>
                <a:ea typeface="等线" panose="02010600030101010101" pitchFamily="2" charset="-122"/>
                <a:cs typeface="Times New Roman" panose="02020603050405020304" pitchFamily="18" charset="0"/>
              </a:rPr>
              <a:t>The annotator should also select attributes present in the sequence and the reasons (attributes that are important) why they choose the label.</a:t>
            </a:r>
          </a:p>
          <a:p>
            <a:r>
              <a:rPr lang="en-US" sz="2400" dirty="0">
                <a:effectLst/>
                <a:latin typeface="Calibri" panose="020F0502020204030204" pitchFamily="34" charset="0"/>
                <a:ea typeface="等线" panose="02010600030101010101" pitchFamily="2" charset="-122"/>
                <a:cs typeface="Times New Roman" panose="02020603050405020304" pitchFamily="18" charset="0"/>
              </a:rPr>
              <a:t>The attributes and reasons serve as supervision for our model training. They can also help the CV community develop semantically meaningful models with better reasoning capability</a:t>
            </a:r>
            <a:r>
              <a:rPr lang="en-US" sz="2400" dirty="0">
                <a:latin typeface="Calibri" panose="020F0502020204030204" pitchFamily="34" charset="0"/>
                <a:ea typeface="等线" panose="02010600030101010101" pitchFamily="2" charset="-122"/>
                <a:cs typeface="Times New Roman" panose="02020603050405020304" pitchFamily="18" charset="0"/>
              </a:rPr>
              <a:t> and </a:t>
            </a:r>
            <a:r>
              <a:rPr lang="en-US" sz="2400" dirty="0">
                <a:effectLst/>
                <a:latin typeface="Calibri" panose="020F0502020204030204" pitchFamily="34" charset="0"/>
                <a:ea typeface="等线" panose="02010600030101010101" pitchFamily="2" charset="-122"/>
                <a:cs typeface="Times New Roman" panose="02020603050405020304" pitchFamily="18" charset="0"/>
              </a:rPr>
              <a:t>interpretability.</a:t>
            </a:r>
            <a:endParaRPr lang="en-US" dirty="0"/>
          </a:p>
        </p:txBody>
      </p:sp>
    </p:spTree>
    <p:extLst>
      <p:ext uri="{BB962C8B-B14F-4D97-AF65-F5344CB8AC3E}">
        <p14:creationId xmlns:p14="http://schemas.microsoft.com/office/powerpoint/2010/main" val="831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D7B5-53A2-4C1E-B7E5-597901AB25F4}"/>
              </a:ext>
            </a:extLst>
          </p:cNvPr>
          <p:cNvSpPr>
            <a:spLocks noGrp="1"/>
          </p:cNvSpPr>
          <p:nvPr>
            <p:ph type="title"/>
          </p:nvPr>
        </p:nvSpPr>
        <p:spPr>
          <a:xfrm>
            <a:off x="48992" y="1782067"/>
            <a:ext cx="3964724" cy="1325563"/>
          </a:xfrm>
        </p:spPr>
        <p:txBody>
          <a:bodyPr>
            <a:normAutofit/>
          </a:bodyPr>
          <a:lstStyle/>
          <a:p>
            <a:pPr algn="ctr"/>
            <a:r>
              <a:rPr lang="en-SG" sz="3200" u="sng" dirty="0"/>
              <a:t>High Interaction</a:t>
            </a:r>
          </a:p>
        </p:txBody>
      </p:sp>
      <p:sp>
        <p:nvSpPr>
          <p:cNvPr id="3" name="Content Placeholder 2">
            <a:extLst>
              <a:ext uri="{FF2B5EF4-FFF2-40B4-BE49-F238E27FC236}">
                <a16:creationId xmlns:a16="http://schemas.microsoft.com/office/drawing/2014/main" id="{5ABB6A42-027A-45D0-8F11-A4FF99EAF4D3}"/>
              </a:ext>
            </a:extLst>
          </p:cNvPr>
          <p:cNvSpPr>
            <a:spLocks noGrp="1"/>
          </p:cNvSpPr>
          <p:nvPr>
            <p:ph idx="1"/>
          </p:nvPr>
        </p:nvSpPr>
        <p:spPr>
          <a:xfrm>
            <a:off x="0" y="2985796"/>
            <a:ext cx="3949172" cy="3716792"/>
          </a:xfrm>
        </p:spPr>
        <p:txBody>
          <a:bodyPr>
            <a:normAutofit fontScale="92500"/>
          </a:bodyPr>
          <a:lstStyle/>
          <a:p>
            <a:pPr lvl="1">
              <a:lnSpc>
                <a:spcPct val="120000"/>
              </a:lnSpc>
            </a:pPr>
            <a:r>
              <a:rPr lang="en-SG" dirty="0">
                <a:solidFill>
                  <a:schemeClr val="accent2">
                    <a:lumMod val="75000"/>
                  </a:schemeClr>
                </a:solidFill>
              </a:rPr>
              <a:t>Mutual focus of attention</a:t>
            </a:r>
          </a:p>
          <a:p>
            <a:pPr lvl="1">
              <a:lnSpc>
                <a:spcPct val="120000"/>
              </a:lnSpc>
            </a:pPr>
            <a:r>
              <a:rPr lang="en-SG" dirty="0">
                <a:solidFill>
                  <a:schemeClr val="accent2">
                    <a:lumMod val="75000"/>
                  </a:schemeClr>
                </a:solidFill>
              </a:rPr>
              <a:t>Must face to face engagement/ conversation</a:t>
            </a:r>
          </a:p>
          <a:p>
            <a:pPr lvl="1">
              <a:lnSpc>
                <a:spcPct val="120000"/>
              </a:lnSpc>
            </a:pPr>
            <a:r>
              <a:rPr lang="en-SG" dirty="0">
                <a:solidFill>
                  <a:schemeClr val="accent5">
                    <a:lumMod val="75000"/>
                  </a:schemeClr>
                </a:solidFill>
              </a:rPr>
              <a:t>Active participation of camera wearer</a:t>
            </a:r>
          </a:p>
          <a:p>
            <a:pPr lvl="1">
              <a:lnSpc>
                <a:spcPct val="120000"/>
              </a:lnSpc>
            </a:pPr>
            <a:r>
              <a:rPr lang="en-SG" dirty="0">
                <a:solidFill>
                  <a:schemeClr val="accent5">
                    <a:lumMod val="75000"/>
                  </a:schemeClr>
                </a:solidFill>
              </a:rPr>
              <a:t>Show of elevated emotions</a:t>
            </a:r>
          </a:p>
          <a:p>
            <a:endParaRPr lang="en-SG" dirty="0"/>
          </a:p>
        </p:txBody>
      </p:sp>
      <p:sp>
        <p:nvSpPr>
          <p:cNvPr id="4" name="Title 1">
            <a:extLst>
              <a:ext uri="{FF2B5EF4-FFF2-40B4-BE49-F238E27FC236}">
                <a16:creationId xmlns:a16="http://schemas.microsoft.com/office/drawing/2014/main" id="{0E21C177-1818-44D7-B383-5911D5DDCBCB}"/>
              </a:ext>
            </a:extLst>
          </p:cNvPr>
          <p:cNvSpPr txBox="1">
            <a:spLocks/>
          </p:cNvSpPr>
          <p:nvPr/>
        </p:nvSpPr>
        <p:spPr>
          <a:xfrm>
            <a:off x="3973673" y="1730481"/>
            <a:ext cx="39414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200" u="sng" dirty="0"/>
              <a:t>Low Interaction</a:t>
            </a:r>
          </a:p>
        </p:txBody>
      </p:sp>
      <p:sp>
        <p:nvSpPr>
          <p:cNvPr id="5" name="Content Placeholder 2">
            <a:extLst>
              <a:ext uri="{FF2B5EF4-FFF2-40B4-BE49-F238E27FC236}">
                <a16:creationId xmlns:a16="http://schemas.microsoft.com/office/drawing/2014/main" id="{A1CBA61A-B9A0-4242-A0F2-A77D8D756CE0}"/>
              </a:ext>
            </a:extLst>
          </p:cNvPr>
          <p:cNvSpPr txBox="1">
            <a:spLocks/>
          </p:cNvSpPr>
          <p:nvPr/>
        </p:nvSpPr>
        <p:spPr>
          <a:xfrm>
            <a:off x="4013716" y="3004457"/>
            <a:ext cx="3861319" cy="31257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en-SG" dirty="0">
                <a:solidFill>
                  <a:schemeClr val="accent5">
                    <a:lumMod val="75000"/>
                  </a:schemeClr>
                </a:solidFill>
              </a:rPr>
              <a:t>Evidence of social group (Formation)</a:t>
            </a:r>
          </a:p>
          <a:p>
            <a:pPr lvl="1">
              <a:lnSpc>
                <a:spcPct val="120000"/>
              </a:lnSpc>
            </a:pPr>
            <a:r>
              <a:rPr lang="en-SG" dirty="0">
                <a:solidFill>
                  <a:schemeClr val="accent5">
                    <a:lumMod val="75000"/>
                  </a:schemeClr>
                </a:solidFill>
              </a:rPr>
              <a:t>Can have brief direct engagement or look in the general direction</a:t>
            </a:r>
          </a:p>
          <a:p>
            <a:pPr lvl="1">
              <a:lnSpc>
                <a:spcPct val="120000"/>
              </a:lnSpc>
            </a:pPr>
            <a:r>
              <a:rPr lang="en-SG" dirty="0">
                <a:solidFill>
                  <a:schemeClr val="accent5">
                    <a:lumMod val="75000"/>
                  </a:schemeClr>
                </a:solidFill>
              </a:rPr>
              <a:t>Passive participation</a:t>
            </a:r>
          </a:p>
          <a:p>
            <a:pPr lvl="1">
              <a:lnSpc>
                <a:spcPct val="120000"/>
              </a:lnSpc>
            </a:pPr>
            <a:r>
              <a:rPr lang="en-SG" dirty="0">
                <a:solidFill>
                  <a:schemeClr val="accent5">
                    <a:lumMod val="75000"/>
                  </a:schemeClr>
                </a:solidFill>
              </a:rPr>
              <a:t>lack of elevated emotions</a:t>
            </a:r>
          </a:p>
          <a:p>
            <a:pPr lvl="1">
              <a:lnSpc>
                <a:spcPct val="120000"/>
              </a:lnSpc>
            </a:pPr>
            <a:endParaRPr lang="en-SG" dirty="0"/>
          </a:p>
        </p:txBody>
      </p:sp>
      <p:sp>
        <p:nvSpPr>
          <p:cNvPr id="6" name="Title 1">
            <a:extLst>
              <a:ext uri="{FF2B5EF4-FFF2-40B4-BE49-F238E27FC236}">
                <a16:creationId xmlns:a16="http://schemas.microsoft.com/office/drawing/2014/main" id="{F410507F-D8A5-4520-A325-19C47A9CE19F}"/>
              </a:ext>
            </a:extLst>
          </p:cNvPr>
          <p:cNvSpPr txBox="1">
            <a:spLocks/>
          </p:cNvSpPr>
          <p:nvPr/>
        </p:nvSpPr>
        <p:spPr>
          <a:xfrm>
            <a:off x="7907322" y="1669872"/>
            <a:ext cx="40137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200" u="sng" dirty="0"/>
              <a:t>No Interaction</a:t>
            </a:r>
          </a:p>
        </p:txBody>
      </p:sp>
      <p:sp>
        <p:nvSpPr>
          <p:cNvPr id="7" name="Content Placeholder 2">
            <a:extLst>
              <a:ext uri="{FF2B5EF4-FFF2-40B4-BE49-F238E27FC236}">
                <a16:creationId xmlns:a16="http://schemas.microsoft.com/office/drawing/2014/main" id="{2D6588E1-943B-43E6-919B-0A75ACDE55CA}"/>
              </a:ext>
            </a:extLst>
          </p:cNvPr>
          <p:cNvSpPr txBox="1">
            <a:spLocks/>
          </p:cNvSpPr>
          <p:nvPr/>
        </p:nvSpPr>
        <p:spPr>
          <a:xfrm>
            <a:off x="8030553" y="2668555"/>
            <a:ext cx="4013718" cy="40340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en-SG" dirty="0">
                <a:solidFill>
                  <a:schemeClr val="accent5">
                    <a:lumMod val="75000"/>
                  </a:schemeClr>
                </a:solidFill>
              </a:rPr>
              <a:t>No social group</a:t>
            </a:r>
          </a:p>
          <a:p>
            <a:pPr lvl="1">
              <a:lnSpc>
                <a:spcPct val="120000"/>
              </a:lnSpc>
            </a:pPr>
            <a:r>
              <a:rPr lang="en-SG" dirty="0">
                <a:solidFill>
                  <a:schemeClr val="accent5">
                    <a:lumMod val="75000"/>
                  </a:schemeClr>
                </a:solidFill>
              </a:rPr>
              <a:t>No direct contact and may have only a brief indirect engagement</a:t>
            </a:r>
          </a:p>
          <a:p>
            <a:pPr lvl="1">
              <a:lnSpc>
                <a:spcPct val="120000"/>
              </a:lnSpc>
            </a:pPr>
            <a:r>
              <a:rPr lang="en-SG" dirty="0">
                <a:solidFill>
                  <a:schemeClr val="accent5">
                    <a:lumMod val="75000"/>
                  </a:schemeClr>
                </a:solidFill>
              </a:rPr>
              <a:t>Not looking in the general direction of camera wearer majority of the time</a:t>
            </a:r>
          </a:p>
          <a:p>
            <a:pPr lvl="1">
              <a:lnSpc>
                <a:spcPct val="120000"/>
              </a:lnSpc>
            </a:pPr>
            <a:r>
              <a:rPr lang="en-SG" dirty="0">
                <a:solidFill>
                  <a:schemeClr val="accent5">
                    <a:lumMod val="75000"/>
                  </a:schemeClr>
                </a:solidFill>
              </a:rPr>
              <a:t>Indifferent to the others’ activity (</a:t>
            </a:r>
            <a:r>
              <a:rPr lang="en-SG" dirty="0" err="1">
                <a:solidFill>
                  <a:schemeClr val="accent5">
                    <a:lumMod val="75000"/>
                  </a:schemeClr>
                </a:solidFill>
              </a:rPr>
              <a:t>i.e</a:t>
            </a:r>
            <a:r>
              <a:rPr lang="en-SG" dirty="0">
                <a:solidFill>
                  <a:schemeClr val="accent5">
                    <a:lumMod val="75000"/>
                  </a:schemeClr>
                </a:solidFill>
              </a:rPr>
              <a:t> Strangers)</a:t>
            </a:r>
          </a:p>
          <a:p>
            <a:pPr lvl="1">
              <a:lnSpc>
                <a:spcPct val="120000"/>
              </a:lnSpc>
            </a:pPr>
            <a:r>
              <a:rPr lang="en-SG" dirty="0">
                <a:solidFill>
                  <a:schemeClr val="accent5">
                    <a:lumMod val="75000"/>
                  </a:schemeClr>
                </a:solidFill>
              </a:rPr>
              <a:t>lack of elevated emotions</a:t>
            </a:r>
          </a:p>
          <a:p>
            <a:pPr marL="457200" lvl="1" indent="0">
              <a:lnSpc>
                <a:spcPct val="120000"/>
              </a:lnSpc>
              <a:buNone/>
            </a:pPr>
            <a:endParaRPr lang="en-SG" dirty="0">
              <a:solidFill>
                <a:schemeClr val="accent5">
                  <a:lumMod val="75000"/>
                </a:schemeClr>
              </a:solidFill>
            </a:endParaRPr>
          </a:p>
          <a:p>
            <a:pPr lvl="1">
              <a:lnSpc>
                <a:spcPct val="120000"/>
              </a:lnSpc>
            </a:pPr>
            <a:endParaRPr lang="en-SG" u="sng" dirty="0">
              <a:solidFill>
                <a:schemeClr val="accent5">
                  <a:lumMod val="75000"/>
                </a:schemeClr>
              </a:solidFill>
            </a:endParaRPr>
          </a:p>
          <a:p>
            <a:pPr lvl="1">
              <a:lnSpc>
                <a:spcPct val="120000"/>
              </a:lnSpc>
            </a:pPr>
            <a:endParaRPr lang="en-SG" dirty="0"/>
          </a:p>
        </p:txBody>
      </p:sp>
      <p:cxnSp>
        <p:nvCxnSpPr>
          <p:cNvPr id="9" name="Straight Connector 8">
            <a:extLst>
              <a:ext uri="{FF2B5EF4-FFF2-40B4-BE49-F238E27FC236}">
                <a16:creationId xmlns:a16="http://schemas.microsoft.com/office/drawing/2014/main" id="{3C8CF5CB-B297-4148-A414-B276C4B10CB9}"/>
              </a:ext>
            </a:extLst>
          </p:cNvPr>
          <p:cNvCxnSpPr>
            <a:cxnSpLocks/>
          </p:cNvCxnSpPr>
          <p:nvPr/>
        </p:nvCxnSpPr>
        <p:spPr>
          <a:xfrm>
            <a:off x="8041433" y="1996751"/>
            <a:ext cx="0" cy="478660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7D64E4B-B6E0-4D71-A652-9A22DC2AA568}"/>
              </a:ext>
            </a:extLst>
          </p:cNvPr>
          <p:cNvCxnSpPr>
            <a:cxnSpLocks/>
          </p:cNvCxnSpPr>
          <p:nvPr/>
        </p:nvCxnSpPr>
        <p:spPr>
          <a:xfrm>
            <a:off x="4024595" y="2080727"/>
            <a:ext cx="0" cy="4702628"/>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B60F5109-04DA-497B-90D2-C6B002D67A2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Definitions for Labels</a:t>
            </a:r>
          </a:p>
        </p:txBody>
      </p:sp>
    </p:spTree>
    <p:extLst>
      <p:ext uri="{BB962C8B-B14F-4D97-AF65-F5344CB8AC3E}">
        <p14:creationId xmlns:p14="http://schemas.microsoft.com/office/powerpoint/2010/main" val="22808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04B729-AE09-4717-AC53-DE96F0C5EB80}"/>
              </a:ext>
            </a:extLst>
          </p:cNvPr>
          <p:cNvPicPr>
            <a:picLocks noChangeAspect="1"/>
          </p:cNvPicPr>
          <p:nvPr/>
        </p:nvPicPr>
        <p:blipFill rotWithShape="1">
          <a:blip r:embed="rId3"/>
          <a:srcRect b="24216"/>
          <a:stretch/>
        </p:blipFill>
        <p:spPr>
          <a:xfrm>
            <a:off x="0" y="287383"/>
            <a:ext cx="12155325" cy="6413863"/>
          </a:xfrm>
          <a:prstGeom prst="rect">
            <a:avLst/>
          </a:prstGeom>
        </p:spPr>
      </p:pic>
      <p:grpSp>
        <p:nvGrpSpPr>
          <p:cNvPr id="13" name="Group 12">
            <a:extLst>
              <a:ext uri="{FF2B5EF4-FFF2-40B4-BE49-F238E27FC236}">
                <a16:creationId xmlns:a16="http://schemas.microsoft.com/office/drawing/2014/main" id="{C3B1ECF9-CE37-4EBC-8961-3A32187AC510}"/>
              </a:ext>
            </a:extLst>
          </p:cNvPr>
          <p:cNvGrpSpPr/>
          <p:nvPr/>
        </p:nvGrpSpPr>
        <p:grpSpPr>
          <a:xfrm>
            <a:off x="3715085" y="309028"/>
            <a:ext cx="1520890" cy="482747"/>
            <a:chOff x="475861" y="5399607"/>
            <a:chExt cx="1164501" cy="628753"/>
          </a:xfrm>
        </p:grpSpPr>
        <p:sp>
          <p:nvSpPr>
            <p:cNvPr id="14" name="Rectangle 13">
              <a:extLst>
                <a:ext uri="{FF2B5EF4-FFF2-40B4-BE49-F238E27FC236}">
                  <a16:creationId xmlns:a16="http://schemas.microsoft.com/office/drawing/2014/main" id="{395DF4C2-DD83-4651-B20E-6332DF96D2DA}"/>
                </a:ext>
              </a:extLst>
            </p:cNvPr>
            <p:cNvSpPr/>
            <p:nvPr/>
          </p:nvSpPr>
          <p:spPr>
            <a:xfrm>
              <a:off x="475861" y="5659028"/>
              <a:ext cx="1147667" cy="3693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41A6423E-CEB8-49D1-ADB3-9B11F9559D7A}"/>
                </a:ext>
              </a:extLst>
            </p:cNvPr>
            <p:cNvSpPr/>
            <p:nvPr/>
          </p:nvSpPr>
          <p:spPr>
            <a:xfrm>
              <a:off x="1357505" y="5399607"/>
              <a:ext cx="282857" cy="259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t>1</a:t>
              </a:r>
            </a:p>
          </p:txBody>
        </p:sp>
      </p:grpSp>
      <p:grpSp>
        <p:nvGrpSpPr>
          <p:cNvPr id="16" name="Group 15">
            <a:extLst>
              <a:ext uri="{FF2B5EF4-FFF2-40B4-BE49-F238E27FC236}">
                <a16:creationId xmlns:a16="http://schemas.microsoft.com/office/drawing/2014/main" id="{6A5125C7-C128-4AE0-877D-C7C8C3A5C33B}"/>
              </a:ext>
            </a:extLst>
          </p:cNvPr>
          <p:cNvGrpSpPr/>
          <p:nvPr/>
        </p:nvGrpSpPr>
        <p:grpSpPr>
          <a:xfrm>
            <a:off x="5477698" y="335155"/>
            <a:ext cx="2133600" cy="439202"/>
            <a:chOff x="475861" y="5399607"/>
            <a:chExt cx="1164501" cy="628753"/>
          </a:xfrm>
        </p:grpSpPr>
        <p:sp>
          <p:nvSpPr>
            <p:cNvPr id="17" name="Rectangle 16">
              <a:extLst>
                <a:ext uri="{FF2B5EF4-FFF2-40B4-BE49-F238E27FC236}">
                  <a16:creationId xmlns:a16="http://schemas.microsoft.com/office/drawing/2014/main" id="{EFCD85A4-D23F-48C8-AEC8-F177EBE193C8}"/>
                </a:ext>
              </a:extLst>
            </p:cNvPr>
            <p:cNvSpPr/>
            <p:nvPr/>
          </p:nvSpPr>
          <p:spPr>
            <a:xfrm>
              <a:off x="475861" y="5659028"/>
              <a:ext cx="1147667" cy="3693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5FA57417-A484-4E23-8BB9-24C980179968}"/>
                </a:ext>
              </a:extLst>
            </p:cNvPr>
            <p:cNvSpPr/>
            <p:nvPr/>
          </p:nvSpPr>
          <p:spPr>
            <a:xfrm>
              <a:off x="1357505" y="5399607"/>
              <a:ext cx="282857" cy="259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t>2</a:t>
              </a:r>
            </a:p>
          </p:txBody>
        </p:sp>
      </p:grpSp>
      <p:sp>
        <p:nvSpPr>
          <p:cNvPr id="19" name="TextBox 18">
            <a:extLst>
              <a:ext uri="{FF2B5EF4-FFF2-40B4-BE49-F238E27FC236}">
                <a16:creationId xmlns:a16="http://schemas.microsoft.com/office/drawing/2014/main" id="{4FFD0923-49BD-4370-A6DC-D7F6CA36AB3C}"/>
              </a:ext>
            </a:extLst>
          </p:cNvPr>
          <p:cNvSpPr txBox="1"/>
          <p:nvPr/>
        </p:nvSpPr>
        <p:spPr>
          <a:xfrm>
            <a:off x="7545547" y="5147901"/>
            <a:ext cx="4580389" cy="523220"/>
          </a:xfrm>
          <a:prstGeom prst="rect">
            <a:avLst/>
          </a:prstGeom>
          <a:noFill/>
          <a:ln>
            <a:solidFill>
              <a:schemeClr val="tx1"/>
            </a:solidFill>
          </a:ln>
        </p:spPr>
        <p:txBody>
          <a:bodyPr wrap="square" rtlCol="0">
            <a:spAutoFit/>
          </a:bodyPr>
          <a:lstStyle/>
          <a:p>
            <a:r>
              <a:rPr lang="en-SG" sz="1400" dirty="0"/>
              <a:t>1- Click &lt; or &gt; to go to the next sequence </a:t>
            </a:r>
          </a:p>
          <a:p>
            <a:r>
              <a:rPr lang="en-SG" sz="1400" dirty="0"/>
              <a:t>2- Click &lt; or &gt; to go to the next person in the same sequence </a:t>
            </a:r>
          </a:p>
        </p:txBody>
      </p:sp>
      <p:sp>
        <p:nvSpPr>
          <p:cNvPr id="20" name="TextBox 19">
            <a:extLst>
              <a:ext uri="{FF2B5EF4-FFF2-40B4-BE49-F238E27FC236}">
                <a16:creationId xmlns:a16="http://schemas.microsoft.com/office/drawing/2014/main" id="{2BB81921-FDA3-4960-9F7A-98BDA3EA7187}"/>
              </a:ext>
            </a:extLst>
          </p:cNvPr>
          <p:cNvSpPr txBox="1"/>
          <p:nvPr/>
        </p:nvSpPr>
        <p:spPr>
          <a:xfrm>
            <a:off x="7545547" y="5897173"/>
            <a:ext cx="3208788" cy="738664"/>
          </a:xfrm>
          <a:prstGeom prst="rect">
            <a:avLst/>
          </a:prstGeom>
          <a:noFill/>
          <a:ln>
            <a:solidFill>
              <a:schemeClr val="tx1"/>
            </a:solidFill>
          </a:ln>
        </p:spPr>
        <p:txBody>
          <a:bodyPr wrap="square" rtlCol="0">
            <a:spAutoFit/>
          </a:bodyPr>
          <a:lstStyle/>
          <a:p>
            <a:r>
              <a:rPr lang="en-SG" sz="1400" dirty="0"/>
              <a:t>Once all individuals in the same sequence is labelled, go to the next sequence by clicking &gt; on shot (1)</a:t>
            </a:r>
          </a:p>
        </p:txBody>
      </p:sp>
      <p:sp>
        <p:nvSpPr>
          <p:cNvPr id="2" name="Rectangle 1">
            <a:extLst>
              <a:ext uri="{FF2B5EF4-FFF2-40B4-BE49-F238E27FC236}">
                <a16:creationId xmlns:a16="http://schemas.microsoft.com/office/drawing/2014/main" id="{5B4AE571-60FB-450B-A453-420A65CD0593}"/>
              </a:ext>
            </a:extLst>
          </p:cNvPr>
          <p:cNvSpPr/>
          <p:nvPr/>
        </p:nvSpPr>
        <p:spPr>
          <a:xfrm>
            <a:off x="3102376" y="4711242"/>
            <a:ext cx="2133600" cy="191588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781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2702</TotalTime>
  <Words>3672</Words>
  <Application>Microsoft Office PowerPoint</Application>
  <PresentationFormat>Widescreen</PresentationFormat>
  <Paragraphs>498</Paragraphs>
  <Slides>23</Slides>
  <Notes>17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Interaction Level Prediction with Ego-centric Lifelogs</vt:lpstr>
      <vt:lpstr>Group Members</vt:lpstr>
      <vt:lpstr>Agenda</vt:lpstr>
      <vt:lpstr>Project Application</vt:lpstr>
      <vt:lpstr>Dataset Description</vt:lpstr>
      <vt:lpstr>Dataset Statistics</vt:lpstr>
      <vt:lpstr>Annotation Details</vt:lpstr>
      <vt:lpstr>High Interaction</vt:lpstr>
      <vt:lpstr>PowerPoint Presentation</vt:lpstr>
      <vt:lpstr>Effectiveness of Attributes/Reasons</vt:lpstr>
      <vt:lpstr>Proposed Model Architecture</vt:lpstr>
      <vt:lpstr>Proposed Model Architecture</vt:lpstr>
      <vt:lpstr>Model Description</vt:lpstr>
      <vt:lpstr>Model Variant 1 </vt:lpstr>
      <vt:lpstr>PowerPoint Presentation</vt:lpstr>
      <vt:lpstr>Model Description</vt:lpstr>
      <vt:lpstr>Face Tracking (Seq Detector) Pipeline</vt:lpstr>
      <vt:lpstr>Thank You!</vt:lpstr>
      <vt:lpstr>Supplementary Materials</vt:lpstr>
      <vt:lpstr>Performance Summary Zip31</vt:lpstr>
      <vt:lpstr>Supplementary Materials</vt:lpstr>
      <vt:lpstr>Performance Summary Zip15</vt:lpstr>
      <vt:lpstr>Candidates for Feature Extracting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Zhang</dc:creator>
  <cp:lastModifiedBy>Chen Zhang</cp:lastModifiedBy>
  <cp:revision>112</cp:revision>
  <dcterms:created xsi:type="dcterms:W3CDTF">2020-10-28T08:10:53Z</dcterms:created>
  <dcterms:modified xsi:type="dcterms:W3CDTF">2021-06-25T04:53:20Z</dcterms:modified>
</cp:coreProperties>
</file>